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8"/>
  </p:notesMasterIdLst>
  <p:sldIdLst>
    <p:sldId id="256" r:id="rId2"/>
    <p:sldId id="257" r:id="rId3"/>
    <p:sldId id="261" r:id="rId4"/>
    <p:sldId id="259" r:id="rId5"/>
    <p:sldId id="273" r:id="rId6"/>
    <p:sldId id="281" r:id="rId7"/>
    <p:sldId id="260" r:id="rId8"/>
    <p:sldId id="282" r:id="rId9"/>
    <p:sldId id="283" r:id="rId10"/>
    <p:sldId id="258" r:id="rId11"/>
    <p:sldId id="284" r:id="rId12"/>
    <p:sldId id="285" r:id="rId13"/>
    <p:sldId id="263" r:id="rId14"/>
    <p:sldId id="286" r:id="rId15"/>
    <p:sldId id="264" r:id="rId16"/>
    <p:sldId id="277" r:id="rId17"/>
  </p:sldIdLst>
  <p:sldSz cx="12192000" cy="6858000"/>
  <p:notesSz cx="6858000" cy="9144000"/>
  <p:embeddedFontLst>
    <p:embeddedFont>
      <p:font typeface="Abril Fatface" panose="020F0502020204030204" pitchFamily="2" charset="0"/>
      <p:regular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Mono" panose="00000009000000000000" pitchFamily="49" charset="0"/>
      <p:regular r:id="rId24"/>
      <p:bold r:id="rId25"/>
      <p:italic r:id="rId26"/>
      <p:boldItalic r:id="rId27"/>
    </p:embeddedFont>
    <p:embeddedFont>
      <p:font typeface="Roboto Mono SemiBold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085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352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256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a073618e60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a073618e60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43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66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44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2"/>
          <p:cNvGrpSpPr/>
          <p:nvPr/>
        </p:nvGrpSpPr>
        <p:grpSpPr>
          <a:xfrm>
            <a:off x="852246" y="3768247"/>
            <a:ext cx="3707096" cy="1936167"/>
            <a:chOff x="2176863" y="4518413"/>
            <a:chExt cx="5362500" cy="1301975"/>
          </a:xfrm>
        </p:grpSpPr>
        <p:sp>
          <p:nvSpPr>
            <p:cNvPr id="45" name="Google Shape;45;p2"/>
            <p:cNvSpPr/>
            <p:nvPr/>
          </p:nvSpPr>
          <p:spPr>
            <a:xfrm>
              <a:off x="2176863" y="4518413"/>
              <a:ext cx="5362500" cy="12921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76863" y="4528288"/>
              <a:ext cx="5362500" cy="1292100"/>
            </a:xfrm>
            <a:prstGeom prst="roundRect">
              <a:avLst>
                <a:gd name="adj" fmla="val 9303"/>
              </a:avLst>
            </a:prstGeom>
            <a:solidFill>
              <a:srgbClr val="000000">
                <a:alpha val="131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987983" y="3878297"/>
            <a:ext cx="635280" cy="147600"/>
            <a:chOff x="2147366" y="4139382"/>
            <a:chExt cx="635280" cy="147600"/>
          </a:xfrm>
        </p:grpSpPr>
        <p:sp>
          <p:nvSpPr>
            <p:cNvPr id="48" name="Google Shape;48;p2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1618138" y="949638"/>
            <a:ext cx="8893200" cy="41094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71384" y="1059747"/>
            <a:ext cx="635280" cy="147600"/>
            <a:chOff x="2147366" y="4139382"/>
            <a:chExt cx="635280" cy="147600"/>
          </a:xfrm>
        </p:grpSpPr>
        <p:sp>
          <p:nvSpPr>
            <p:cNvPr id="53" name="Google Shape;53;p2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5520051" y="4606376"/>
            <a:ext cx="5362500" cy="1301975"/>
            <a:chOff x="2176863" y="4518413"/>
            <a:chExt cx="5362500" cy="1301975"/>
          </a:xfrm>
        </p:grpSpPr>
        <p:sp>
          <p:nvSpPr>
            <p:cNvPr id="57" name="Google Shape;57;p2"/>
            <p:cNvSpPr/>
            <p:nvPr/>
          </p:nvSpPr>
          <p:spPr>
            <a:xfrm>
              <a:off x="2176863" y="4518413"/>
              <a:ext cx="5362500" cy="12921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76863" y="4528288"/>
              <a:ext cx="5362500" cy="1292100"/>
            </a:xfrm>
            <a:prstGeom prst="roundRect">
              <a:avLst>
                <a:gd name="adj" fmla="val 9303"/>
              </a:avLst>
            </a:prstGeom>
            <a:solidFill>
              <a:srgbClr val="000000">
                <a:alpha val="131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5655734" y="4716497"/>
            <a:ext cx="635280" cy="147600"/>
            <a:chOff x="2147366" y="4139382"/>
            <a:chExt cx="635280" cy="147600"/>
          </a:xfrm>
        </p:grpSpPr>
        <p:sp>
          <p:nvSpPr>
            <p:cNvPr id="60" name="Google Shape;60;p2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2176875" y="1137800"/>
            <a:ext cx="6796800" cy="3227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5733525" y="4974200"/>
            <a:ext cx="4935600" cy="79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"/>
          <p:cNvSpPr/>
          <p:nvPr/>
        </p:nvSpPr>
        <p:spPr>
          <a:xfrm>
            <a:off x="1136725" y="1089750"/>
            <a:ext cx="6930600" cy="46785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2" name="Google Shape;352;p20"/>
          <p:cNvGrpSpPr/>
          <p:nvPr/>
        </p:nvGrpSpPr>
        <p:grpSpPr>
          <a:xfrm>
            <a:off x="1272396" y="1199859"/>
            <a:ext cx="635280" cy="147600"/>
            <a:chOff x="2147366" y="4139382"/>
            <a:chExt cx="635280" cy="147600"/>
          </a:xfrm>
        </p:grpSpPr>
        <p:sp>
          <p:nvSpPr>
            <p:cNvPr id="353" name="Google Shape;353;p20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20"/>
          <p:cNvSpPr/>
          <p:nvPr/>
        </p:nvSpPr>
        <p:spPr>
          <a:xfrm>
            <a:off x="7069175" y="2221325"/>
            <a:ext cx="3948000" cy="2916900"/>
          </a:xfrm>
          <a:prstGeom prst="roundRect">
            <a:avLst>
              <a:gd name="adj" fmla="val 6604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0"/>
          <p:cNvSpPr/>
          <p:nvPr/>
        </p:nvSpPr>
        <p:spPr>
          <a:xfrm>
            <a:off x="7069175" y="2221325"/>
            <a:ext cx="3948000" cy="2916900"/>
          </a:xfrm>
          <a:prstGeom prst="roundRect">
            <a:avLst>
              <a:gd name="adj" fmla="val 6604"/>
            </a:avLst>
          </a:prstGeom>
          <a:solidFill>
            <a:srgbClr val="000000">
              <a:alpha val="131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20"/>
          <p:cNvGrpSpPr/>
          <p:nvPr/>
        </p:nvGrpSpPr>
        <p:grpSpPr>
          <a:xfrm>
            <a:off x="7242946" y="2331434"/>
            <a:ext cx="635280" cy="147600"/>
            <a:chOff x="2147366" y="4139382"/>
            <a:chExt cx="635280" cy="147600"/>
          </a:xfrm>
        </p:grpSpPr>
        <p:sp>
          <p:nvSpPr>
            <p:cNvPr id="359" name="Google Shape;359;p20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0"/>
          <p:cNvSpPr txBox="1">
            <a:spLocks noGrp="1"/>
          </p:cNvSpPr>
          <p:nvPr>
            <p:ph type="subTitle" idx="1"/>
          </p:nvPr>
        </p:nvSpPr>
        <p:spPr>
          <a:xfrm>
            <a:off x="1499300" y="4082675"/>
            <a:ext cx="5873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1499300" y="1557075"/>
            <a:ext cx="5873400" cy="2446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body" idx="2"/>
          </p:nvPr>
        </p:nvSpPr>
        <p:spPr>
          <a:xfrm>
            <a:off x="7372700" y="3014400"/>
            <a:ext cx="3167700" cy="106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1136725" y="1089750"/>
            <a:ext cx="6930600" cy="46785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4"/>
          <p:cNvGrpSpPr/>
          <p:nvPr/>
        </p:nvGrpSpPr>
        <p:grpSpPr>
          <a:xfrm>
            <a:off x="1272396" y="1199859"/>
            <a:ext cx="635280" cy="147600"/>
            <a:chOff x="2147366" y="4139382"/>
            <a:chExt cx="635280" cy="147600"/>
          </a:xfrm>
        </p:grpSpPr>
        <p:sp>
          <p:nvSpPr>
            <p:cNvPr id="70" name="Google Shape;70;p4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4"/>
          <p:cNvSpPr/>
          <p:nvPr/>
        </p:nvSpPr>
        <p:spPr>
          <a:xfrm>
            <a:off x="7069175" y="2221325"/>
            <a:ext cx="3948000" cy="2916900"/>
          </a:xfrm>
          <a:prstGeom prst="roundRect">
            <a:avLst>
              <a:gd name="adj" fmla="val 6604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4"/>
          <p:cNvSpPr/>
          <p:nvPr/>
        </p:nvSpPr>
        <p:spPr>
          <a:xfrm>
            <a:off x="7069175" y="2221325"/>
            <a:ext cx="3948000" cy="2916900"/>
          </a:xfrm>
          <a:prstGeom prst="roundRect">
            <a:avLst>
              <a:gd name="adj" fmla="val 6604"/>
            </a:avLst>
          </a:prstGeom>
          <a:solidFill>
            <a:srgbClr val="000000">
              <a:alpha val="131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7242946" y="2331434"/>
            <a:ext cx="635280" cy="147600"/>
            <a:chOff x="2147366" y="4139382"/>
            <a:chExt cx="635280" cy="147600"/>
          </a:xfrm>
        </p:grpSpPr>
        <p:sp>
          <p:nvSpPr>
            <p:cNvPr id="76" name="Google Shape;76;p4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1462450" y="1795650"/>
            <a:ext cx="5322600" cy="105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1462425" y="2898225"/>
            <a:ext cx="5322600" cy="2537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5"/>
          <p:cNvGrpSpPr/>
          <p:nvPr/>
        </p:nvGrpSpPr>
        <p:grpSpPr>
          <a:xfrm>
            <a:off x="8201100" y="4138775"/>
            <a:ext cx="3509100" cy="2030700"/>
            <a:chOff x="8115925" y="1776575"/>
            <a:chExt cx="3509100" cy="2030700"/>
          </a:xfrm>
        </p:grpSpPr>
        <p:sp>
          <p:nvSpPr>
            <p:cNvPr id="83" name="Google Shape;83;p5"/>
            <p:cNvSpPr/>
            <p:nvPr/>
          </p:nvSpPr>
          <p:spPr>
            <a:xfrm>
              <a:off x="8115925" y="1776575"/>
              <a:ext cx="3509100" cy="20307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8251596" y="1886684"/>
              <a:ext cx="635280" cy="147600"/>
              <a:chOff x="2147366" y="4139382"/>
              <a:chExt cx="635280" cy="147600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147366" y="4139382"/>
                <a:ext cx="147600" cy="14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391206" y="4139382"/>
                <a:ext cx="147600" cy="147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5046" y="4139382"/>
                <a:ext cx="147600" cy="147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" name="Google Shape;88;p5"/>
          <p:cNvGrpSpPr/>
          <p:nvPr/>
        </p:nvGrpSpPr>
        <p:grpSpPr>
          <a:xfrm>
            <a:off x="481800" y="4138775"/>
            <a:ext cx="3509100" cy="2030700"/>
            <a:chOff x="396625" y="1776575"/>
            <a:chExt cx="3509100" cy="2030700"/>
          </a:xfrm>
        </p:grpSpPr>
        <p:sp>
          <p:nvSpPr>
            <p:cNvPr id="89" name="Google Shape;89;p5"/>
            <p:cNvSpPr/>
            <p:nvPr/>
          </p:nvSpPr>
          <p:spPr>
            <a:xfrm>
              <a:off x="396625" y="1776575"/>
              <a:ext cx="3509100" cy="20307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5"/>
            <p:cNvGrpSpPr/>
            <p:nvPr/>
          </p:nvGrpSpPr>
          <p:grpSpPr>
            <a:xfrm>
              <a:off x="532296" y="1886684"/>
              <a:ext cx="635280" cy="147600"/>
              <a:chOff x="2147366" y="4139382"/>
              <a:chExt cx="635280" cy="147600"/>
            </a:xfrm>
          </p:grpSpPr>
          <p:sp>
            <p:nvSpPr>
              <p:cNvPr id="91" name="Google Shape;91;p5"/>
              <p:cNvSpPr/>
              <p:nvPr/>
            </p:nvSpPr>
            <p:spPr>
              <a:xfrm>
                <a:off x="2147366" y="4139382"/>
                <a:ext cx="147600" cy="14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391206" y="4139382"/>
                <a:ext cx="147600" cy="147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5046" y="4139382"/>
                <a:ext cx="147600" cy="147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" name="Google Shape;94;p5"/>
          <p:cNvGrpSpPr/>
          <p:nvPr/>
        </p:nvGrpSpPr>
        <p:grpSpPr>
          <a:xfrm>
            <a:off x="4341450" y="4138775"/>
            <a:ext cx="3509100" cy="2030700"/>
            <a:chOff x="4234200" y="1776575"/>
            <a:chExt cx="3509100" cy="2030700"/>
          </a:xfrm>
        </p:grpSpPr>
        <p:sp>
          <p:nvSpPr>
            <p:cNvPr id="95" name="Google Shape;95;p5"/>
            <p:cNvSpPr/>
            <p:nvPr/>
          </p:nvSpPr>
          <p:spPr>
            <a:xfrm>
              <a:off x="4234200" y="1776575"/>
              <a:ext cx="3509100" cy="20307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" name="Google Shape;96;p5"/>
            <p:cNvGrpSpPr/>
            <p:nvPr/>
          </p:nvGrpSpPr>
          <p:grpSpPr>
            <a:xfrm>
              <a:off x="4369871" y="1886684"/>
              <a:ext cx="635280" cy="147600"/>
              <a:chOff x="2147366" y="4139382"/>
              <a:chExt cx="635280" cy="147600"/>
            </a:xfrm>
          </p:grpSpPr>
          <p:sp>
            <p:nvSpPr>
              <p:cNvPr id="97" name="Google Shape;97;p5"/>
              <p:cNvSpPr/>
              <p:nvPr/>
            </p:nvSpPr>
            <p:spPr>
              <a:xfrm>
                <a:off x="2147366" y="4139382"/>
                <a:ext cx="147600" cy="14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391206" y="4139382"/>
                <a:ext cx="147600" cy="147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5046" y="4139382"/>
                <a:ext cx="147600" cy="147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0" name="Google Shape;100;p5"/>
          <p:cNvGrpSpPr/>
          <p:nvPr/>
        </p:nvGrpSpPr>
        <p:grpSpPr>
          <a:xfrm>
            <a:off x="481800" y="1776575"/>
            <a:ext cx="3509100" cy="2030700"/>
            <a:chOff x="396625" y="1776575"/>
            <a:chExt cx="3509100" cy="2030700"/>
          </a:xfrm>
        </p:grpSpPr>
        <p:sp>
          <p:nvSpPr>
            <p:cNvPr id="101" name="Google Shape;101;p5"/>
            <p:cNvSpPr/>
            <p:nvPr/>
          </p:nvSpPr>
          <p:spPr>
            <a:xfrm>
              <a:off x="396625" y="1776575"/>
              <a:ext cx="3509100" cy="20307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532296" y="1886684"/>
              <a:ext cx="635280" cy="147600"/>
              <a:chOff x="2147366" y="4139382"/>
              <a:chExt cx="635280" cy="147600"/>
            </a:xfrm>
          </p:grpSpPr>
          <p:sp>
            <p:nvSpPr>
              <p:cNvPr id="103" name="Google Shape;103;p5"/>
              <p:cNvSpPr/>
              <p:nvPr/>
            </p:nvSpPr>
            <p:spPr>
              <a:xfrm>
                <a:off x="2147366" y="4139382"/>
                <a:ext cx="147600" cy="14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391206" y="4139382"/>
                <a:ext cx="147600" cy="147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5046" y="4139382"/>
                <a:ext cx="147600" cy="147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oogle Shape;106;p5"/>
          <p:cNvGrpSpPr/>
          <p:nvPr/>
        </p:nvGrpSpPr>
        <p:grpSpPr>
          <a:xfrm>
            <a:off x="8201100" y="1776575"/>
            <a:ext cx="3509100" cy="2030700"/>
            <a:chOff x="8115925" y="1776575"/>
            <a:chExt cx="3509100" cy="2030700"/>
          </a:xfrm>
        </p:grpSpPr>
        <p:sp>
          <p:nvSpPr>
            <p:cNvPr id="107" name="Google Shape;107;p5"/>
            <p:cNvSpPr/>
            <p:nvPr/>
          </p:nvSpPr>
          <p:spPr>
            <a:xfrm>
              <a:off x="8115925" y="1776575"/>
              <a:ext cx="3509100" cy="20307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" name="Google Shape;108;p5"/>
            <p:cNvGrpSpPr/>
            <p:nvPr/>
          </p:nvGrpSpPr>
          <p:grpSpPr>
            <a:xfrm>
              <a:off x="8251596" y="1886684"/>
              <a:ext cx="635280" cy="147600"/>
              <a:chOff x="2147366" y="4139382"/>
              <a:chExt cx="635280" cy="147600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2147366" y="4139382"/>
                <a:ext cx="147600" cy="14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391206" y="4139382"/>
                <a:ext cx="147600" cy="147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5046" y="4139382"/>
                <a:ext cx="147600" cy="147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2" name="Google Shape;112;p5"/>
          <p:cNvGrpSpPr/>
          <p:nvPr/>
        </p:nvGrpSpPr>
        <p:grpSpPr>
          <a:xfrm>
            <a:off x="4341450" y="1776575"/>
            <a:ext cx="3509100" cy="2030700"/>
            <a:chOff x="4234200" y="1776575"/>
            <a:chExt cx="3509100" cy="2030700"/>
          </a:xfrm>
        </p:grpSpPr>
        <p:sp>
          <p:nvSpPr>
            <p:cNvPr id="113" name="Google Shape;113;p5"/>
            <p:cNvSpPr/>
            <p:nvPr/>
          </p:nvSpPr>
          <p:spPr>
            <a:xfrm>
              <a:off x="4234200" y="1776575"/>
              <a:ext cx="3509100" cy="2030700"/>
            </a:xfrm>
            <a:prstGeom prst="roundRect">
              <a:avLst>
                <a:gd name="adj" fmla="val 9303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4" name="Google Shape;114;p5"/>
            <p:cNvGrpSpPr/>
            <p:nvPr/>
          </p:nvGrpSpPr>
          <p:grpSpPr>
            <a:xfrm>
              <a:off x="4369871" y="1886684"/>
              <a:ext cx="635280" cy="147600"/>
              <a:chOff x="2147366" y="4139382"/>
              <a:chExt cx="635280" cy="147600"/>
            </a:xfrm>
          </p:grpSpPr>
          <p:sp>
            <p:nvSpPr>
              <p:cNvPr id="115" name="Google Shape;115;p5"/>
              <p:cNvSpPr/>
              <p:nvPr/>
            </p:nvSpPr>
            <p:spPr>
              <a:xfrm>
                <a:off x="2147366" y="4139382"/>
                <a:ext cx="147600" cy="147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2391206" y="4139382"/>
                <a:ext cx="147600" cy="147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2635046" y="4139382"/>
                <a:ext cx="147600" cy="147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490775" y="5232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575950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4418613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3"/>
          </p:nvPr>
        </p:nvSpPr>
        <p:spPr>
          <a:xfrm>
            <a:off x="575950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4"/>
          </p:nvPr>
        </p:nvSpPr>
        <p:spPr>
          <a:xfrm>
            <a:off x="4418613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5"/>
          </p:nvPr>
        </p:nvSpPr>
        <p:spPr>
          <a:xfrm>
            <a:off x="94270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6"/>
          </p:nvPr>
        </p:nvSpPr>
        <p:spPr>
          <a:xfrm>
            <a:off x="444870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8"/>
          </p:nvPr>
        </p:nvSpPr>
        <p:spPr>
          <a:xfrm>
            <a:off x="4448700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body" idx="9"/>
          </p:nvPr>
        </p:nvSpPr>
        <p:spPr>
          <a:xfrm>
            <a:off x="8299375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3"/>
          </p:nvPr>
        </p:nvSpPr>
        <p:spPr>
          <a:xfrm>
            <a:off x="8299375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 idx="14"/>
          </p:nvPr>
        </p:nvSpPr>
        <p:spPr>
          <a:xfrm>
            <a:off x="84066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title" idx="15"/>
          </p:nvPr>
        </p:nvSpPr>
        <p:spPr>
          <a:xfrm>
            <a:off x="840662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1119150" y="1089750"/>
            <a:ext cx="9953700" cy="46785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6"/>
          <p:cNvGrpSpPr/>
          <p:nvPr/>
        </p:nvGrpSpPr>
        <p:grpSpPr>
          <a:xfrm>
            <a:off x="1272396" y="1199859"/>
            <a:ext cx="635280" cy="147600"/>
            <a:chOff x="2147366" y="4139382"/>
            <a:chExt cx="635280" cy="147600"/>
          </a:xfrm>
        </p:grpSpPr>
        <p:sp>
          <p:nvSpPr>
            <p:cNvPr id="134" name="Google Shape;134;p6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3811700" y="2041663"/>
            <a:ext cx="6345900" cy="157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body" idx="1"/>
          </p:nvPr>
        </p:nvSpPr>
        <p:spPr>
          <a:xfrm>
            <a:off x="2034300" y="4052838"/>
            <a:ext cx="8123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/>
          <p:nvPr/>
        </p:nvSpPr>
        <p:spPr>
          <a:xfrm>
            <a:off x="6387975" y="1429625"/>
            <a:ext cx="4809600" cy="46785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" name="Google Shape;141;p7"/>
          <p:cNvGrpSpPr/>
          <p:nvPr/>
        </p:nvGrpSpPr>
        <p:grpSpPr>
          <a:xfrm>
            <a:off x="6541221" y="1539734"/>
            <a:ext cx="635280" cy="147600"/>
            <a:chOff x="2147366" y="4139382"/>
            <a:chExt cx="635280" cy="147600"/>
          </a:xfrm>
        </p:grpSpPr>
        <p:sp>
          <p:nvSpPr>
            <p:cNvPr id="142" name="Google Shape;142;p7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7"/>
          <p:cNvSpPr/>
          <p:nvPr/>
        </p:nvSpPr>
        <p:spPr>
          <a:xfrm>
            <a:off x="994425" y="1429625"/>
            <a:ext cx="4809600" cy="46785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7"/>
          <p:cNvGrpSpPr/>
          <p:nvPr/>
        </p:nvGrpSpPr>
        <p:grpSpPr>
          <a:xfrm>
            <a:off x="1147671" y="1539734"/>
            <a:ext cx="635280" cy="147600"/>
            <a:chOff x="2147366" y="4139382"/>
            <a:chExt cx="635280" cy="147600"/>
          </a:xfrm>
        </p:grpSpPr>
        <p:sp>
          <p:nvSpPr>
            <p:cNvPr id="147" name="Google Shape;147;p7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994425" y="361575"/>
            <a:ext cx="1011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1315075" y="2268525"/>
            <a:ext cx="4154400" cy="359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body" idx="2"/>
          </p:nvPr>
        </p:nvSpPr>
        <p:spPr>
          <a:xfrm>
            <a:off x="6679275" y="2255000"/>
            <a:ext cx="4154400" cy="359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790075" y="890150"/>
            <a:ext cx="9953700" cy="46785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" name="Google Shape;155;p8"/>
          <p:cNvGrpSpPr/>
          <p:nvPr/>
        </p:nvGrpSpPr>
        <p:grpSpPr>
          <a:xfrm>
            <a:off x="943321" y="1000259"/>
            <a:ext cx="635280" cy="147600"/>
            <a:chOff x="2147366" y="4139382"/>
            <a:chExt cx="635280" cy="147600"/>
          </a:xfrm>
        </p:grpSpPr>
        <p:sp>
          <p:nvSpPr>
            <p:cNvPr id="156" name="Google Shape;156;p8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8"/>
          <p:cNvSpPr txBox="1">
            <a:spLocks noGrp="1"/>
          </p:cNvSpPr>
          <p:nvPr>
            <p:ph type="subTitle" idx="1"/>
          </p:nvPr>
        </p:nvSpPr>
        <p:spPr>
          <a:xfrm>
            <a:off x="920475" y="1895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920475" y="8455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2"/>
          </p:nvPr>
        </p:nvSpPr>
        <p:spPr>
          <a:xfrm>
            <a:off x="920475" y="2555475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/>
          <p:nvPr/>
        </p:nvSpPr>
        <p:spPr>
          <a:xfrm>
            <a:off x="629700" y="604225"/>
            <a:ext cx="10932600" cy="53514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10"/>
          <p:cNvGrpSpPr/>
          <p:nvPr/>
        </p:nvGrpSpPr>
        <p:grpSpPr>
          <a:xfrm>
            <a:off x="819246" y="714334"/>
            <a:ext cx="635280" cy="147600"/>
            <a:chOff x="2147366" y="4139382"/>
            <a:chExt cx="635280" cy="147600"/>
          </a:xfrm>
        </p:grpSpPr>
        <p:sp>
          <p:nvSpPr>
            <p:cNvPr id="180" name="Google Shape;180;p10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10"/>
          <p:cNvSpPr txBox="1">
            <a:spLocks noGrp="1"/>
          </p:cNvSpPr>
          <p:nvPr>
            <p:ph type="title"/>
          </p:nvPr>
        </p:nvSpPr>
        <p:spPr>
          <a:xfrm>
            <a:off x="781800" y="919825"/>
            <a:ext cx="106284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"/>
          <p:cNvSpPr/>
          <p:nvPr/>
        </p:nvSpPr>
        <p:spPr>
          <a:xfrm>
            <a:off x="666000" y="1518625"/>
            <a:ext cx="10932600" cy="4620600"/>
          </a:xfrm>
          <a:prstGeom prst="roundRect">
            <a:avLst>
              <a:gd name="adj" fmla="val 3539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p11"/>
          <p:cNvGrpSpPr/>
          <p:nvPr/>
        </p:nvGrpSpPr>
        <p:grpSpPr>
          <a:xfrm>
            <a:off x="819246" y="1628734"/>
            <a:ext cx="635280" cy="147600"/>
            <a:chOff x="2147366" y="4139382"/>
            <a:chExt cx="635280" cy="147600"/>
          </a:xfrm>
        </p:grpSpPr>
        <p:sp>
          <p:nvSpPr>
            <p:cNvPr id="187" name="Google Shape;187;p11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1"/>
          <p:cNvSpPr txBox="1">
            <a:spLocks noGrp="1"/>
          </p:cNvSpPr>
          <p:nvPr>
            <p:ph type="subTitle" idx="1"/>
          </p:nvPr>
        </p:nvSpPr>
        <p:spPr>
          <a:xfrm>
            <a:off x="1217558" y="18002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subTitle" idx="2"/>
          </p:nvPr>
        </p:nvSpPr>
        <p:spPr>
          <a:xfrm>
            <a:off x="1217558" y="31003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3"/>
          </p:nvPr>
        </p:nvSpPr>
        <p:spPr>
          <a:xfrm>
            <a:off x="1217558" y="44004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3" name="Google Shape;193;p11"/>
          <p:cNvSpPr txBox="1">
            <a:spLocks noGrp="1"/>
          </p:cNvSpPr>
          <p:nvPr>
            <p:ph type="title"/>
          </p:nvPr>
        </p:nvSpPr>
        <p:spPr>
          <a:xfrm>
            <a:off x="684150" y="3588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4" name="Google Shape;194;p11"/>
          <p:cNvSpPr txBox="1">
            <a:spLocks noGrp="1"/>
          </p:cNvSpPr>
          <p:nvPr>
            <p:ph type="body" idx="4"/>
          </p:nvPr>
        </p:nvSpPr>
        <p:spPr>
          <a:xfrm>
            <a:off x="1217550" y="22382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5"/>
          </p:nvPr>
        </p:nvSpPr>
        <p:spPr>
          <a:xfrm>
            <a:off x="1217550" y="35268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body" idx="6"/>
          </p:nvPr>
        </p:nvSpPr>
        <p:spPr>
          <a:xfrm>
            <a:off x="1217550" y="48137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"/>
          <p:cNvSpPr/>
          <p:nvPr/>
        </p:nvSpPr>
        <p:spPr>
          <a:xfrm>
            <a:off x="357875" y="339900"/>
            <a:ext cx="10744500" cy="5971800"/>
          </a:xfrm>
          <a:prstGeom prst="roundRect">
            <a:avLst>
              <a:gd name="adj" fmla="val 1957"/>
            </a:avLst>
          </a:prstGeom>
          <a:solidFill>
            <a:schemeClr val="lt2"/>
          </a:solidFill>
          <a:ln>
            <a:noFill/>
          </a:ln>
          <a:effectLst>
            <a:outerShdw blurRad="63500" sx="102000" sy="102000" algn="ctr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p16"/>
          <p:cNvGrpSpPr/>
          <p:nvPr/>
        </p:nvGrpSpPr>
        <p:grpSpPr>
          <a:xfrm>
            <a:off x="8217599" y="1674644"/>
            <a:ext cx="3629545" cy="4971542"/>
            <a:chOff x="5002050" y="1555325"/>
            <a:chExt cx="2081400" cy="1649100"/>
          </a:xfrm>
        </p:grpSpPr>
        <p:sp>
          <p:nvSpPr>
            <p:cNvPr id="278" name="Google Shape;278;p16"/>
            <p:cNvSpPr/>
            <p:nvPr/>
          </p:nvSpPr>
          <p:spPr>
            <a:xfrm>
              <a:off x="5002050" y="1555325"/>
              <a:ext cx="2081400" cy="1649100"/>
            </a:xfrm>
            <a:prstGeom prst="roundRect">
              <a:avLst>
                <a:gd name="adj" fmla="val 3539"/>
              </a:avLst>
            </a:prstGeom>
            <a:solidFill>
              <a:schemeClr val="lt2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5002050" y="1555325"/>
              <a:ext cx="2081400" cy="1649100"/>
            </a:xfrm>
            <a:prstGeom prst="roundRect">
              <a:avLst>
                <a:gd name="adj" fmla="val 3539"/>
              </a:avLst>
            </a:prstGeom>
            <a:solidFill>
              <a:srgbClr val="000000">
                <a:alpha val="131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6"/>
          <p:cNvGrpSpPr/>
          <p:nvPr/>
        </p:nvGrpSpPr>
        <p:grpSpPr>
          <a:xfrm>
            <a:off x="455671" y="445784"/>
            <a:ext cx="635280" cy="147600"/>
            <a:chOff x="2147366" y="4139382"/>
            <a:chExt cx="635280" cy="147600"/>
          </a:xfrm>
        </p:grpSpPr>
        <p:sp>
          <p:nvSpPr>
            <p:cNvPr id="281" name="Google Shape;281;p16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16"/>
          <p:cNvGrpSpPr/>
          <p:nvPr/>
        </p:nvGrpSpPr>
        <p:grpSpPr>
          <a:xfrm>
            <a:off x="8333246" y="1763834"/>
            <a:ext cx="635280" cy="147600"/>
            <a:chOff x="2147366" y="4139382"/>
            <a:chExt cx="635280" cy="147600"/>
          </a:xfrm>
        </p:grpSpPr>
        <p:sp>
          <p:nvSpPr>
            <p:cNvPr id="285" name="Google Shape;285;p16"/>
            <p:cNvSpPr/>
            <p:nvPr/>
          </p:nvSpPr>
          <p:spPr>
            <a:xfrm>
              <a:off x="2147366" y="4139382"/>
              <a:ext cx="147600" cy="1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2391206" y="4139382"/>
              <a:ext cx="147600" cy="147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635046" y="4139382"/>
              <a:ext cx="147600" cy="147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16"/>
          <p:cNvSpPr txBox="1">
            <a:spLocks noGrp="1"/>
          </p:cNvSpPr>
          <p:nvPr>
            <p:ph type="subTitle" idx="1"/>
          </p:nvPr>
        </p:nvSpPr>
        <p:spPr>
          <a:xfrm>
            <a:off x="8454700" y="2110975"/>
            <a:ext cx="32310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subTitle" idx="2"/>
          </p:nvPr>
        </p:nvSpPr>
        <p:spPr>
          <a:xfrm>
            <a:off x="8454700" y="4331357"/>
            <a:ext cx="32310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3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title"/>
          </p:nvPr>
        </p:nvSpPr>
        <p:spPr>
          <a:xfrm>
            <a:off x="568000" y="593375"/>
            <a:ext cx="10352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1" name="Google Shape;291;p16"/>
          <p:cNvSpPr txBox="1">
            <a:spLocks noGrp="1"/>
          </p:cNvSpPr>
          <p:nvPr>
            <p:ph type="body" idx="3"/>
          </p:nvPr>
        </p:nvSpPr>
        <p:spPr>
          <a:xfrm>
            <a:off x="8454700" y="2546975"/>
            <a:ext cx="32310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92" name="Google Shape;292;p16"/>
          <p:cNvSpPr txBox="1">
            <a:spLocks noGrp="1"/>
          </p:cNvSpPr>
          <p:nvPr>
            <p:ph type="body" idx="4"/>
          </p:nvPr>
        </p:nvSpPr>
        <p:spPr>
          <a:xfrm>
            <a:off x="8454700" y="4735300"/>
            <a:ext cx="32310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●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○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■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●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○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■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●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Char char="○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Mono"/>
              <a:buChar char="■"/>
              <a:defRPr sz="18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0;p1"/>
          <p:cNvGrpSpPr/>
          <p:nvPr/>
        </p:nvGrpSpPr>
        <p:grpSpPr>
          <a:xfrm>
            <a:off x="-54500" y="2918637"/>
            <a:ext cx="12245912" cy="3938882"/>
            <a:chOff x="4435" y="7748593"/>
            <a:chExt cx="12182563" cy="5161009"/>
          </a:xfrm>
        </p:grpSpPr>
        <p:sp>
          <p:nvSpPr>
            <p:cNvPr id="11" name="Google Shape;11;p1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2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>
            <a:spLocks noGrp="1"/>
          </p:cNvSpPr>
          <p:nvPr>
            <p:ph type="title"/>
          </p:nvPr>
        </p:nvSpPr>
        <p:spPr>
          <a:xfrm>
            <a:off x="2523474" y="1607299"/>
            <a:ext cx="7797475" cy="290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00" dirty="0">
                <a:solidFill>
                  <a:schemeClr val="accent4"/>
                </a:solidFill>
              </a:rPr>
              <a:t>В</a:t>
            </a:r>
            <a:r>
              <a:rPr lang="ru-RU" sz="5800" dirty="0"/>
              <a:t>ИРУС</a:t>
            </a:r>
            <a:br>
              <a:rPr lang="ru-RU" sz="5800" dirty="0"/>
            </a:br>
            <a:r>
              <a:rPr lang="ru-RU" sz="5800" dirty="0">
                <a:solidFill>
                  <a:schemeClr val="accent4"/>
                </a:solidFill>
              </a:rPr>
              <a:t>И</a:t>
            </a:r>
            <a:r>
              <a:rPr lang="ru-RU" sz="5800" dirty="0"/>
              <a:t>ММУНОДИФИЦИТА</a:t>
            </a:r>
            <a:br>
              <a:rPr lang="ru-RU" sz="5800" dirty="0"/>
            </a:br>
            <a:r>
              <a:rPr lang="ru-RU" sz="5800" dirty="0">
                <a:solidFill>
                  <a:schemeClr val="accent4"/>
                </a:solidFill>
              </a:rPr>
              <a:t>Ч</a:t>
            </a:r>
            <a:r>
              <a:rPr lang="ru-RU" sz="5800" dirty="0"/>
              <a:t>ЕЛОВЕКА</a:t>
            </a:r>
            <a:r>
              <a:rPr lang="en" sz="5800" dirty="0"/>
              <a:t>.</a:t>
            </a:r>
            <a:endParaRPr sz="5800" dirty="0"/>
          </a:p>
        </p:txBody>
      </p:sp>
      <p:sp>
        <p:nvSpPr>
          <p:cNvPr id="381" name="Google Shape;381;p22"/>
          <p:cNvSpPr txBox="1">
            <a:spLocks noGrp="1"/>
          </p:cNvSpPr>
          <p:nvPr>
            <p:ph type="subTitle" idx="1"/>
          </p:nvPr>
        </p:nvSpPr>
        <p:spPr>
          <a:xfrm>
            <a:off x="5549774" y="4974200"/>
            <a:ext cx="5260063" cy="79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&lt;p&gt;</a:t>
            </a:r>
            <a:r>
              <a:rPr lang="en" dirty="0"/>
              <a:t> </a:t>
            </a:r>
            <a:r>
              <a:rPr lang="en-US" dirty="0"/>
              <a:t>by Paramedic </a:t>
            </a:r>
            <a:r>
              <a:rPr lang="en-US" dirty="0" err="1"/>
              <a:t>Georgiy</a:t>
            </a:r>
            <a:r>
              <a:rPr lang="en-US" dirty="0"/>
              <a:t> </a:t>
            </a:r>
            <a:r>
              <a:rPr lang="en-US" dirty="0" err="1"/>
              <a:t>Bryuzgin</a:t>
            </a:r>
            <a:r>
              <a:rPr lang="en-US" dirty="0"/>
              <a:t>, </a:t>
            </a:r>
            <a:r>
              <a:rPr lang="en-US" dirty="0">
                <a:effectLst/>
              </a:rPr>
              <a:t>for microbiology</a:t>
            </a:r>
            <a:r>
              <a:rPr lang="ru-RU" dirty="0"/>
              <a:t>, 2025 </a:t>
            </a:r>
            <a:r>
              <a:rPr lang="en" dirty="0">
                <a:solidFill>
                  <a:schemeClr val="accent1"/>
                </a:solidFill>
              </a:rPr>
              <a:t>&lt;/p&gt;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 txBox="1">
            <a:spLocks noGrp="1"/>
          </p:cNvSpPr>
          <p:nvPr>
            <p:ph type="title" idx="5"/>
          </p:nvPr>
        </p:nvSpPr>
        <p:spPr>
          <a:xfrm>
            <a:off x="95032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06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490775" y="5232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ЭТАПЫ </a:t>
            </a:r>
            <a:r>
              <a:rPr lang="ru-RU" sz="6000" dirty="0">
                <a:solidFill>
                  <a:schemeClr val="accent2"/>
                </a:solidFill>
              </a:rPr>
              <a:t>ЖИЗНЕННОГО ЦИКЛА</a:t>
            </a:r>
            <a:r>
              <a:rPr lang="en" sz="6000" dirty="0">
                <a:solidFill>
                  <a:schemeClr val="accent2"/>
                </a:solidFill>
              </a:rPr>
              <a:t>.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395" name="Google Shape;395;p24"/>
          <p:cNvSpPr txBox="1">
            <a:spLocks noGrp="1"/>
          </p:cNvSpPr>
          <p:nvPr>
            <p:ph type="body" idx="1"/>
          </p:nvPr>
        </p:nvSpPr>
        <p:spPr>
          <a:xfrm>
            <a:off x="575950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Вирус находит</a:t>
            </a:r>
            <a:r>
              <a:rPr lang="en" dirty="0"/>
              <a:t> </a:t>
            </a:r>
            <a:r>
              <a:rPr lang="ru-RU" dirty="0">
                <a:solidFill>
                  <a:schemeClr val="accent1"/>
                </a:solidFill>
              </a:rPr>
              <a:t>клетку-мишень</a:t>
            </a:r>
            <a:r>
              <a:rPr lang="en" dirty="0"/>
              <a:t>.</a:t>
            </a:r>
            <a:endParaRPr dirty="0"/>
          </a:p>
        </p:txBody>
      </p:sp>
      <p:sp>
        <p:nvSpPr>
          <p:cNvPr id="396" name="Google Shape;396;p24"/>
          <p:cNvSpPr txBox="1">
            <a:spLocks noGrp="1"/>
          </p:cNvSpPr>
          <p:nvPr>
            <p:ph type="body" idx="2"/>
          </p:nvPr>
        </p:nvSpPr>
        <p:spPr>
          <a:xfrm>
            <a:off x="4418613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Белок</a:t>
            </a:r>
            <a:r>
              <a:rPr lang="en" dirty="0"/>
              <a:t> </a:t>
            </a:r>
            <a:r>
              <a:rPr lang="en" dirty="0">
                <a:solidFill>
                  <a:schemeClr val="accent3"/>
                </a:solidFill>
              </a:rPr>
              <a:t>gp120 </a:t>
            </a:r>
            <a:r>
              <a:rPr lang="ru-RU" dirty="0">
                <a:solidFill>
                  <a:schemeClr val="tx1"/>
                </a:solidFill>
              </a:rPr>
              <a:t>связывается с рецептором </a:t>
            </a:r>
            <a:r>
              <a:rPr lang="en-US" dirty="0">
                <a:solidFill>
                  <a:schemeClr val="accent3"/>
                </a:solidFill>
              </a:rPr>
              <a:t>CD4</a:t>
            </a:r>
            <a:r>
              <a:rPr lang="ru-RU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на её поверхности</a:t>
            </a:r>
            <a:r>
              <a:rPr lang="en" dirty="0"/>
              <a:t>.</a:t>
            </a:r>
            <a:endParaRPr dirty="0"/>
          </a:p>
        </p:txBody>
      </p:sp>
      <p:sp>
        <p:nvSpPr>
          <p:cNvPr id="397" name="Google Shape;397;p24"/>
          <p:cNvSpPr txBox="1">
            <a:spLocks noGrp="1"/>
          </p:cNvSpPr>
          <p:nvPr>
            <p:ph type="body" idx="3"/>
          </p:nvPr>
        </p:nvSpPr>
        <p:spPr>
          <a:xfrm>
            <a:off x="575950" y="4875900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Белок </a:t>
            </a:r>
            <a:r>
              <a:rPr lang="ru-RU" dirty="0">
                <a:solidFill>
                  <a:schemeClr val="accent1"/>
                </a:solidFill>
              </a:rPr>
              <a:t>gp41</a:t>
            </a:r>
            <a:r>
              <a:rPr lang="ru-RU" dirty="0"/>
              <a:t> — вонзается в мембрану клетки и подтягивает вирус к ней, обеспечивая слияние.</a:t>
            </a:r>
            <a:endParaRPr lang="en-US" dirty="0"/>
          </a:p>
        </p:txBody>
      </p:sp>
      <p:sp>
        <p:nvSpPr>
          <p:cNvPr id="398" name="Google Shape;398;p24"/>
          <p:cNvSpPr txBox="1">
            <a:spLocks noGrp="1"/>
          </p:cNvSpPr>
          <p:nvPr>
            <p:ph type="body" idx="4"/>
          </p:nvPr>
        </p:nvSpPr>
        <p:spPr>
          <a:xfrm>
            <a:off x="4418613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err="1"/>
              <a:t>Нуклеокапсид</a:t>
            </a:r>
            <a:r>
              <a:rPr lang="ru-RU" dirty="0"/>
              <a:t> с РНК и ферментами — попадает в цитоплазму клетки</a:t>
            </a:r>
            <a:r>
              <a:rPr lang="en" dirty="0"/>
              <a:t>.</a:t>
            </a:r>
            <a:endParaRPr dirty="0"/>
          </a:p>
        </p:txBody>
      </p:sp>
      <p:sp>
        <p:nvSpPr>
          <p:cNvPr id="399" name="Google Shape;399;p24"/>
          <p:cNvSpPr txBox="1">
            <a:spLocks noGrp="1"/>
          </p:cNvSpPr>
          <p:nvPr>
            <p:ph type="title" idx="5"/>
          </p:nvPr>
        </p:nvSpPr>
        <p:spPr>
          <a:xfrm>
            <a:off x="1807075" y="18180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01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00" name="Google Shape;400;p24"/>
          <p:cNvSpPr txBox="1">
            <a:spLocks noGrp="1"/>
          </p:cNvSpPr>
          <p:nvPr>
            <p:ph type="body" idx="9"/>
          </p:nvPr>
        </p:nvSpPr>
        <p:spPr>
          <a:xfrm>
            <a:off x="8299375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Это связывание меняет форму </a:t>
            </a:r>
            <a:r>
              <a:rPr lang="ru-RU" dirty="0">
                <a:solidFill>
                  <a:schemeClr val="accent3"/>
                </a:solidFill>
              </a:rPr>
              <a:t>gp120</a:t>
            </a:r>
            <a:r>
              <a:rPr lang="ru-RU" dirty="0"/>
              <a:t>, открывая сайт для </a:t>
            </a:r>
            <a:r>
              <a:rPr lang="ru-RU" dirty="0" err="1"/>
              <a:t>корецептора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01" name="Google Shape;401;p24"/>
          <p:cNvSpPr txBox="1">
            <a:spLocks noGrp="1"/>
          </p:cNvSpPr>
          <p:nvPr>
            <p:ph type="body" idx="13"/>
          </p:nvPr>
        </p:nvSpPr>
        <p:spPr>
          <a:xfrm>
            <a:off x="8299375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err="1"/>
              <a:t>Капсид</a:t>
            </a:r>
            <a:r>
              <a:rPr lang="ru-RU" dirty="0"/>
              <a:t> частично разрушается, высвобождая генетический материал для следующего шага.</a:t>
            </a:r>
            <a:endParaRPr lang="en-US" dirty="0"/>
          </a:p>
        </p:txBody>
      </p:sp>
      <p:sp>
        <p:nvSpPr>
          <p:cNvPr id="402" name="Google Shape;402;p24"/>
          <p:cNvSpPr txBox="1">
            <a:spLocks noGrp="1"/>
          </p:cNvSpPr>
          <p:nvPr>
            <p:ph type="title" idx="5"/>
          </p:nvPr>
        </p:nvSpPr>
        <p:spPr>
          <a:xfrm>
            <a:off x="5693275" y="18180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title" idx="5"/>
          </p:nvPr>
        </p:nvSpPr>
        <p:spPr>
          <a:xfrm>
            <a:off x="9503275" y="18180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 idx="5"/>
          </p:nvPr>
        </p:nvSpPr>
        <p:spPr>
          <a:xfrm>
            <a:off x="18070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5"/>
          </p:nvPr>
        </p:nvSpPr>
        <p:spPr>
          <a:xfrm>
            <a:off x="56932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 txBox="1">
            <a:spLocks noGrp="1"/>
          </p:cNvSpPr>
          <p:nvPr>
            <p:ph type="title" idx="5"/>
          </p:nvPr>
        </p:nvSpPr>
        <p:spPr>
          <a:xfrm>
            <a:off x="95032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06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490775" y="5232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ЭТАПЫ </a:t>
            </a:r>
            <a:r>
              <a:rPr lang="ru-RU" sz="6000" dirty="0">
                <a:solidFill>
                  <a:schemeClr val="accent2"/>
                </a:solidFill>
              </a:rPr>
              <a:t>ЖИЗНЕННОГО ЦИКЛА</a:t>
            </a:r>
            <a:r>
              <a:rPr lang="en" sz="6000" dirty="0">
                <a:solidFill>
                  <a:schemeClr val="accent2"/>
                </a:solidFill>
              </a:rPr>
              <a:t>.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395" name="Google Shape;395;p24"/>
          <p:cNvSpPr txBox="1">
            <a:spLocks noGrp="1"/>
          </p:cNvSpPr>
          <p:nvPr>
            <p:ph type="body" idx="1"/>
          </p:nvPr>
        </p:nvSpPr>
        <p:spPr>
          <a:xfrm>
            <a:off x="575950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Начинается работа ключевого фермента — </a:t>
            </a:r>
            <a:r>
              <a:rPr lang="ru-RU" dirty="0">
                <a:solidFill>
                  <a:schemeClr val="accent1"/>
                </a:solidFill>
              </a:rPr>
              <a:t>обратной транскриптазы</a:t>
            </a:r>
            <a:r>
              <a:rPr lang="en" dirty="0"/>
              <a:t>.</a:t>
            </a:r>
            <a:endParaRPr dirty="0"/>
          </a:p>
        </p:txBody>
      </p:sp>
      <p:sp>
        <p:nvSpPr>
          <p:cNvPr id="396" name="Google Shape;396;p24"/>
          <p:cNvSpPr txBox="1">
            <a:spLocks noGrp="1"/>
          </p:cNvSpPr>
          <p:nvPr>
            <p:ph type="body" idx="2"/>
          </p:nvPr>
        </p:nvSpPr>
        <p:spPr>
          <a:xfrm>
            <a:off x="4418613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На матрице вирусной РНК синтезирует </a:t>
            </a:r>
            <a:r>
              <a:rPr lang="ru-RU" dirty="0">
                <a:solidFill>
                  <a:schemeClr val="accent3"/>
                </a:solidFill>
              </a:rPr>
              <a:t>одноцепочечную, а затем двуцепочечную ДНК.</a:t>
            </a:r>
          </a:p>
        </p:txBody>
      </p:sp>
      <p:sp>
        <p:nvSpPr>
          <p:cNvPr id="397" name="Google Shape;397;p24"/>
          <p:cNvSpPr txBox="1">
            <a:spLocks noGrp="1"/>
          </p:cNvSpPr>
          <p:nvPr>
            <p:ph type="body" idx="3"/>
          </p:nvPr>
        </p:nvSpPr>
        <p:spPr>
          <a:xfrm>
            <a:off x="575950" y="4875900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Новообразованная ДНК в комплексе с ферментом </a:t>
            </a:r>
            <a:r>
              <a:rPr lang="ru-RU" dirty="0" err="1">
                <a:solidFill>
                  <a:schemeClr val="accent3"/>
                </a:solidFill>
              </a:rPr>
              <a:t>интегразой</a:t>
            </a:r>
            <a:r>
              <a:rPr lang="ru-RU" dirty="0"/>
              <a:t> транспортируется в ядро клетки.</a:t>
            </a:r>
            <a:endParaRPr lang="en-US" dirty="0"/>
          </a:p>
        </p:txBody>
      </p:sp>
      <p:sp>
        <p:nvSpPr>
          <p:cNvPr id="398" name="Google Shape;398;p24"/>
          <p:cNvSpPr txBox="1">
            <a:spLocks noGrp="1"/>
          </p:cNvSpPr>
          <p:nvPr>
            <p:ph type="body" idx="4"/>
          </p:nvPr>
        </p:nvSpPr>
        <p:spPr>
          <a:xfrm>
            <a:off x="4418613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err="1"/>
              <a:t>Интеграза</a:t>
            </a:r>
            <a:r>
              <a:rPr lang="ru-RU" dirty="0"/>
              <a:t> встраивает эту ДНК прямо в хромосому хозяина.</a:t>
            </a:r>
          </a:p>
        </p:txBody>
      </p:sp>
      <p:sp>
        <p:nvSpPr>
          <p:cNvPr id="399" name="Google Shape;399;p24"/>
          <p:cNvSpPr txBox="1">
            <a:spLocks noGrp="1"/>
          </p:cNvSpPr>
          <p:nvPr>
            <p:ph type="title" idx="5"/>
          </p:nvPr>
        </p:nvSpPr>
        <p:spPr>
          <a:xfrm>
            <a:off x="1807075" y="18180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</a:rPr>
              <a:t>07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00" name="Google Shape;400;p24"/>
          <p:cNvSpPr txBox="1">
            <a:spLocks noGrp="1"/>
          </p:cNvSpPr>
          <p:nvPr>
            <p:ph type="body" idx="9"/>
          </p:nvPr>
        </p:nvSpPr>
        <p:spPr>
          <a:xfrm>
            <a:off x="8299375" y="2437574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фермент очень часто ошибается, что приводит к множественным мутациям вируса.</a:t>
            </a:r>
            <a:endParaRPr lang="en-US" dirty="0"/>
          </a:p>
        </p:txBody>
      </p:sp>
      <p:sp>
        <p:nvSpPr>
          <p:cNvPr id="401" name="Google Shape;401;p24"/>
          <p:cNvSpPr txBox="1">
            <a:spLocks noGrp="1"/>
          </p:cNvSpPr>
          <p:nvPr>
            <p:ph type="body" idx="13"/>
          </p:nvPr>
        </p:nvSpPr>
        <p:spPr>
          <a:xfrm>
            <a:off x="8299375" y="4783425"/>
            <a:ext cx="3294600" cy="120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Теперь вирусная ДНК, называемая </a:t>
            </a:r>
            <a:r>
              <a:rPr lang="ru-RU" dirty="0" err="1"/>
              <a:t>провирусом</a:t>
            </a:r>
            <a:r>
              <a:rPr lang="ru-RU" dirty="0"/>
              <a:t>, становится частью генома клетки. Клетка теперь заражена навсегда.</a:t>
            </a:r>
            <a:endParaRPr lang="en-US" dirty="0"/>
          </a:p>
        </p:txBody>
      </p:sp>
      <p:sp>
        <p:nvSpPr>
          <p:cNvPr id="402" name="Google Shape;402;p24"/>
          <p:cNvSpPr txBox="1">
            <a:spLocks noGrp="1"/>
          </p:cNvSpPr>
          <p:nvPr>
            <p:ph type="title" idx="5"/>
          </p:nvPr>
        </p:nvSpPr>
        <p:spPr>
          <a:xfrm>
            <a:off x="5693275" y="18180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08</a:t>
            </a:r>
            <a:endParaRPr dirty="0"/>
          </a:p>
        </p:txBody>
      </p:sp>
      <p:sp>
        <p:nvSpPr>
          <p:cNvPr id="403" name="Google Shape;403;p24"/>
          <p:cNvSpPr txBox="1">
            <a:spLocks noGrp="1"/>
          </p:cNvSpPr>
          <p:nvPr>
            <p:ph type="title" idx="5"/>
          </p:nvPr>
        </p:nvSpPr>
        <p:spPr>
          <a:xfrm>
            <a:off x="9503275" y="18180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2"/>
                </a:solidFill>
              </a:rPr>
              <a:t>09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 idx="5"/>
          </p:nvPr>
        </p:nvSpPr>
        <p:spPr>
          <a:xfrm>
            <a:off x="18070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/>
                </a:solidFill>
              </a:rPr>
              <a:t>10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5"/>
          </p:nvPr>
        </p:nvSpPr>
        <p:spPr>
          <a:xfrm>
            <a:off x="5693275" y="4180200"/>
            <a:ext cx="21669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791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506900" y="2041675"/>
            <a:ext cx="7345500" cy="157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00" dirty="0"/>
              <a:t>ПАТОГЕНЕЗ И СТАДИИ ИНФЕКЦИИ</a:t>
            </a:r>
          </a:p>
        </p:txBody>
      </p:sp>
      <p:sp>
        <p:nvSpPr>
          <p:cNvPr id="412" name="Google Shape;412;p25"/>
          <p:cNvSpPr/>
          <p:nvPr/>
        </p:nvSpPr>
        <p:spPr>
          <a:xfrm>
            <a:off x="1663550" y="2130577"/>
            <a:ext cx="1627849" cy="1486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1"/>
                </a:solidFill>
                <a:latin typeface="Roboto Mono"/>
              </a:rPr>
              <a:t>0</a:t>
            </a:r>
            <a:r>
              <a:rPr lang="ru-RU" b="1" i="0" dirty="0">
                <a:ln>
                  <a:noFill/>
                </a:ln>
                <a:solidFill>
                  <a:schemeClr val="accent1"/>
                </a:solidFill>
                <a:latin typeface="Roboto Mono"/>
              </a:rPr>
              <a:t>5</a:t>
            </a:r>
            <a:endParaRPr b="1" i="0" dirty="0">
              <a:ln>
                <a:noFill/>
              </a:ln>
              <a:solidFill>
                <a:schemeClr val="accent1"/>
              </a:solidFill>
              <a:latin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146987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9"/>
          <p:cNvSpPr txBox="1">
            <a:spLocks noGrp="1"/>
          </p:cNvSpPr>
          <p:nvPr>
            <p:ph type="title"/>
          </p:nvPr>
        </p:nvSpPr>
        <p:spPr>
          <a:xfrm>
            <a:off x="684150" y="3588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Стадии развития </a:t>
            </a:r>
            <a:r>
              <a:rPr lang="ru-RU" sz="4000" dirty="0">
                <a:solidFill>
                  <a:schemeClr val="accent2"/>
                </a:solidFill>
              </a:rPr>
              <a:t>ВИЧ: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441" name="Google Shape;441;p29"/>
          <p:cNvSpPr txBox="1">
            <a:spLocks noGrp="1"/>
          </p:cNvSpPr>
          <p:nvPr>
            <p:ph type="subTitle" idx="1"/>
          </p:nvPr>
        </p:nvSpPr>
        <p:spPr>
          <a:xfrm>
            <a:off x="1217558" y="2284901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&lt;p&gt; </a:t>
            </a:r>
            <a:r>
              <a:rPr lang="ru-RU" dirty="0">
                <a:solidFill>
                  <a:schemeClr val="accent3"/>
                </a:solidFill>
              </a:rPr>
              <a:t>1. </a:t>
            </a:r>
            <a:r>
              <a:rPr lang="ru-RU" dirty="0"/>
              <a:t>Стадия первичных проявлений (острая инфекция)</a:t>
            </a:r>
            <a:r>
              <a:rPr lang="en" dirty="0"/>
              <a:t> </a:t>
            </a:r>
            <a:r>
              <a:rPr lang="en" dirty="0">
                <a:solidFill>
                  <a:schemeClr val="accent3"/>
                </a:solidFill>
              </a:rPr>
              <a:t>&lt;/p&gt;</a:t>
            </a:r>
            <a:endParaRPr dirty="0"/>
          </a:p>
        </p:txBody>
      </p:sp>
      <p:sp>
        <p:nvSpPr>
          <p:cNvPr id="443" name="Google Shape;443;p29"/>
          <p:cNvSpPr txBox="1">
            <a:spLocks noGrp="1"/>
          </p:cNvSpPr>
          <p:nvPr>
            <p:ph type="subTitle" idx="2"/>
          </p:nvPr>
        </p:nvSpPr>
        <p:spPr>
          <a:xfrm>
            <a:off x="1217558" y="3584992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&lt;p&gt; </a:t>
            </a:r>
            <a:r>
              <a:rPr lang="ru-RU" dirty="0">
                <a:solidFill>
                  <a:schemeClr val="accent2"/>
                </a:solidFill>
              </a:rPr>
              <a:t>2. </a:t>
            </a:r>
            <a:r>
              <a:rPr lang="ru-RU" dirty="0"/>
              <a:t>Латентная стадия (субклиническая).</a:t>
            </a:r>
            <a:r>
              <a:rPr lang="en" dirty="0"/>
              <a:t> </a:t>
            </a:r>
            <a:r>
              <a:rPr lang="en" dirty="0">
                <a:solidFill>
                  <a:schemeClr val="accent2"/>
                </a:solidFill>
              </a:rPr>
              <a:t>&lt;/p&gt;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45" name="Google Shape;445;p29"/>
          <p:cNvSpPr txBox="1">
            <a:spLocks noGrp="1"/>
          </p:cNvSpPr>
          <p:nvPr>
            <p:ph type="subTitle" idx="3"/>
          </p:nvPr>
        </p:nvSpPr>
        <p:spPr>
          <a:xfrm>
            <a:off x="1217558" y="4885082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&lt;p&gt;</a:t>
            </a:r>
            <a:r>
              <a:rPr lang="en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3. </a:t>
            </a:r>
            <a:r>
              <a:rPr lang="ru-RU" dirty="0">
                <a:solidFill>
                  <a:schemeClr val="tx1"/>
                </a:solidFill>
              </a:rPr>
              <a:t>Стадия вторичных заболеваний (СПИД)</a:t>
            </a:r>
            <a:r>
              <a:rPr lang="en" dirty="0">
                <a:solidFill>
                  <a:schemeClr val="tx1"/>
                </a:solidFill>
              </a:rPr>
              <a:t> </a:t>
            </a:r>
            <a:r>
              <a:rPr lang="en" dirty="0">
                <a:solidFill>
                  <a:schemeClr val="accent1"/>
                </a:solidFill>
              </a:rPr>
              <a:t>&lt;/p&gt;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9"/>
          <p:cNvSpPr txBox="1">
            <a:spLocks noGrp="1"/>
          </p:cNvSpPr>
          <p:nvPr>
            <p:ph type="title"/>
          </p:nvPr>
        </p:nvSpPr>
        <p:spPr>
          <a:xfrm>
            <a:off x="684150" y="3588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Точки приложения терапии</a:t>
            </a:r>
            <a:r>
              <a:rPr lang="ru-RU" sz="4000" dirty="0">
                <a:solidFill>
                  <a:schemeClr val="accent2"/>
                </a:solidFill>
              </a:rPr>
              <a:t>:</a:t>
            </a:r>
            <a:endParaRPr lang="en-US" sz="6000" dirty="0">
              <a:solidFill>
                <a:schemeClr val="accent2"/>
              </a:solidFill>
            </a:endParaRPr>
          </a:p>
        </p:txBody>
      </p:sp>
      <p:sp>
        <p:nvSpPr>
          <p:cNvPr id="441" name="Google Shape;441;p29"/>
          <p:cNvSpPr txBox="1">
            <a:spLocks noGrp="1"/>
          </p:cNvSpPr>
          <p:nvPr>
            <p:ph type="subTitle" idx="1"/>
          </p:nvPr>
        </p:nvSpPr>
        <p:spPr>
          <a:xfrm>
            <a:off x="1217558" y="18002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&lt;p&gt; </a:t>
            </a:r>
            <a:r>
              <a:rPr lang="ru-RU" dirty="0">
                <a:solidFill>
                  <a:schemeClr val="accent3"/>
                </a:solidFill>
              </a:rPr>
              <a:t>Ингибиторы слияния/проникновения — блокируют gp41 или рецептор CCR5 (этап 1)</a:t>
            </a:r>
            <a:r>
              <a:rPr lang="en" dirty="0"/>
              <a:t> </a:t>
            </a:r>
            <a:r>
              <a:rPr lang="en" dirty="0">
                <a:solidFill>
                  <a:schemeClr val="accent3"/>
                </a:solidFill>
              </a:rPr>
              <a:t>&lt;/p&gt;</a:t>
            </a:r>
            <a:endParaRPr dirty="0"/>
          </a:p>
        </p:txBody>
      </p:sp>
      <p:sp>
        <p:nvSpPr>
          <p:cNvPr id="443" name="Google Shape;443;p29"/>
          <p:cNvSpPr txBox="1">
            <a:spLocks noGrp="1"/>
          </p:cNvSpPr>
          <p:nvPr>
            <p:ph type="subTitle" idx="2"/>
          </p:nvPr>
        </p:nvSpPr>
        <p:spPr>
          <a:xfrm>
            <a:off x="1217558" y="2645185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>
                <a:solidFill>
                  <a:schemeClr val="accent2"/>
                </a:solidFill>
              </a:rPr>
              <a:t>&lt;p&gt; Ингибиторы обратной транскриптазы (самая большая группа) — мешают ферменту создавать ДНК (этап 3).</a:t>
            </a:r>
            <a:r>
              <a:rPr lang="ru-RU" dirty="0"/>
              <a:t> </a:t>
            </a:r>
            <a:r>
              <a:rPr lang="ru-RU" dirty="0">
                <a:solidFill>
                  <a:schemeClr val="accent2"/>
                </a:solidFill>
              </a:rPr>
              <a:t>&lt;/p&gt;</a:t>
            </a:r>
          </a:p>
        </p:txBody>
      </p:sp>
      <p:sp>
        <p:nvSpPr>
          <p:cNvPr id="445" name="Google Shape;445;p29"/>
          <p:cNvSpPr txBox="1">
            <a:spLocks noGrp="1"/>
          </p:cNvSpPr>
          <p:nvPr>
            <p:ph type="subTitle" idx="3"/>
          </p:nvPr>
        </p:nvSpPr>
        <p:spPr>
          <a:xfrm>
            <a:off x="1217558" y="3605916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>
                <a:solidFill>
                  <a:schemeClr val="accent1"/>
                </a:solidFill>
              </a:rPr>
              <a:t>&lt;p&gt;</a:t>
            </a:r>
            <a:r>
              <a:rPr lang="ru-RU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Ингибиторы </a:t>
            </a:r>
            <a:r>
              <a:rPr lang="ru-RU" dirty="0" err="1">
                <a:solidFill>
                  <a:schemeClr val="accent1"/>
                </a:solidFill>
              </a:rPr>
              <a:t>интегразы</a:t>
            </a:r>
            <a:r>
              <a:rPr lang="ru-RU" dirty="0">
                <a:solidFill>
                  <a:schemeClr val="accent1"/>
                </a:solidFill>
              </a:rPr>
              <a:t> — не дают встроить ДНК вируса в геном клетки (этап 4).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&lt;/p&gt;</a:t>
            </a:r>
            <a:endParaRPr lang="ru-RU" dirty="0"/>
          </a:p>
        </p:txBody>
      </p:sp>
      <p:sp>
        <p:nvSpPr>
          <p:cNvPr id="2" name="Google Shape;445;p29">
            <a:extLst>
              <a:ext uri="{FF2B5EF4-FFF2-40B4-BE49-F238E27FC236}">
                <a16:creationId xmlns:a16="http://schemas.microsoft.com/office/drawing/2014/main" id="{95D4F9FB-B12E-5635-DABE-AE7228E10861}"/>
              </a:ext>
            </a:extLst>
          </p:cNvPr>
          <p:cNvSpPr txBox="1">
            <a:spLocks/>
          </p:cNvSpPr>
          <p:nvPr/>
        </p:nvSpPr>
        <p:spPr>
          <a:xfrm>
            <a:off x="1217558" y="4455221"/>
            <a:ext cx="97551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Mono"/>
              <a:buNone/>
              <a:defRPr sz="18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ru-RU" dirty="0">
                <a:solidFill>
                  <a:schemeClr val="accent5"/>
                </a:solidFill>
              </a:rPr>
              <a:t>&lt;p&gt; Ингибиторы протеазы — не дают новым вирусам созреть (этап 5). &lt;/p&gt;</a:t>
            </a:r>
          </a:p>
        </p:txBody>
      </p:sp>
    </p:spTree>
    <p:extLst>
      <p:ext uri="{BB962C8B-B14F-4D97-AF65-F5344CB8AC3E}">
        <p14:creationId xmlns:p14="http://schemas.microsoft.com/office/powerpoint/2010/main" val="94208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1251575" y="919825"/>
            <a:ext cx="101586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  <a:t>1. ВИЧ — сложно устроенный ретровирус, имеющий уникальные ферменты (обратную транскриптазу, </a:t>
            </a:r>
            <a:r>
              <a:rPr lang="ru-RU" sz="2400" dirty="0" err="1">
                <a:latin typeface="Roboto Mono SemiBold" panose="020B0604020202020204" charset="0"/>
                <a:ea typeface="Roboto Mono SemiBold" panose="020B0604020202020204" charset="0"/>
              </a:rPr>
              <a:t>интегразу</a:t>
            </a:r>
            <a: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  <a:t>, протеазу).</a:t>
            </a:r>
            <a:b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</a:br>
            <a:b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</a:br>
            <a: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  <a:t>2. Его главное оружие — белки </a:t>
            </a:r>
            <a:r>
              <a:rPr lang="ru-RU" sz="2400" dirty="0" err="1">
                <a:latin typeface="Roboto Mono SemiBold" panose="020B0604020202020204" charset="0"/>
                <a:ea typeface="Roboto Mono SemiBold" panose="020B0604020202020204" charset="0"/>
              </a:rPr>
              <a:t>суперкапсида</a:t>
            </a:r>
            <a: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  <a:t> gp120 и gp41, обеспечивающие точное попадание в клетки иммунной системы, несущие рецептор CD4.</a:t>
            </a:r>
            <a:b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</a:br>
            <a:b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</a:br>
            <a: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  <a:t>3. Способность встраивать свою ДНК в геном хозяина и «прятаться» в клетках делает инфекцию пожизненной.</a:t>
            </a:r>
            <a:b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</a:br>
            <a:b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</a:br>
            <a:r>
              <a:rPr lang="ru-RU" sz="2400" dirty="0">
                <a:latin typeface="Roboto Mono SemiBold" panose="020B0604020202020204" charset="0"/>
                <a:ea typeface="Roboto Mono SemiBold" panose="020B0604020202020204" charset="0"/>
              </a:rPr>
              <a:t>4. Детальное изучение структуры и цикла репликации ВИЧ позволило создать эффективную антиретровирусную терапию, которая блокирует вирус на разных этапах его жизни.</a:t>
            </a:r>
            <a:endParaRPr lang="en-US" sz="2400" dirty="0">
              <a:latin typeface="Roboto Mono SemiBold" panose="020B0604020202020204" charset="0"/>
              <a:ea typeface="Roboto Mono SemiBold" panose="020B0604020202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3"/>
          <p:cNvSpPr txBox="1">
            <a:spLocks noGrp="1"/>
          </p:cNvSpPr>
          <p:nvPr>
            <p:ph type="title"/>
          </p:nvPr>
        </p:nvSpPr>
        <p:spPr>
          <a:xfrm>
            <a:off x="1203438" y="1552225"/>
            <a:ext cx="6465124" cy="2446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/>
              <a:t>СПАСИБО</a:t>
            </a:r>
            <a:r>
              <a:rPr lang="en" sz="5400" dirty="0"/>
              <a:t> </a:t>
            </a:r>
            <a:r>
              <a:rPr lang="ru-RU" sz="7200" dirty="0">
                <a:solidFill>
                  <a:schemeClr val="accent3"/>
                </a:solidFill>
              </a:rPr>
              <a:t>ЗА ВНИМАНИЕ</a:t>
            </a:r>
            <a:r>
              <a:rPr lang="en" sz="7200" dirty="0">
                <a:solidFill>
                  <a:schemeClr val="accent3"/>
                </a:solidFill>
              </a:rPr>
              <a:t>!</a:t>
            </a:r>
            <a:endParaRPr sz="72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"/>
          <p:cNvSpPr txBox="1">
            <a:spLocks noGrp="1"/>
          </p:cNvSpPr>
          <p:nvPr>
            <p:ph type="title"/>
          </p:nvPr>
        </p:nvSpPr>
        <p:spPr>
          <a:xfrm>
            <a:off x="1462450" y="1795650"/>
            <a:ext cx="5322600" cy="105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3"/>
                </a:solidFill>
              </a:rPr>
              <a:t>ВИЧ</a:t>
            </a:r>
            <a:r>
              <a:rPr lang="en" dirty="0"/>
              <a:t> </a:t>
            </a:r>
            <a:r>
              <a:rPr lang="ru-RU" dirty="0"/>
              <a:t>это</a:t>
            </a:r>
            <a:r>
              <a:rPr lang="en" dirty="0"/>
              <a:t>…</a:t>
            </a:r>
            <a:endParaRPr dirty="0"/>
          </a:p>
        </p:txBody>
      </p:sp>
      <p:sp>
        <p:nvSpPr>
          <p:cNvPr id="387" name="Google Shape;387;p23"/>
          <p:cNvSpPr txBox="1">
            <a:spLocks noGrp="1"/>
          </p:cNvSpPr>
          <p:nvPr>
            <p:ph type="body" idx="1"/>
          </p:nvPr>
        </p:nvSpPr>
        <p:spPr>
          <a:xfrm>
            <a:off x="1462425" y="2898225"/>
            <a:ext cx="5322600" cy="2537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accent3"/>
                </a:solidFill>
              </a:rPr>
              <a:t>&lt;p&gt; </a:t>
            </a:r>
            <a:r>
              <a:rPr lang="ru-RU" dirty="0"/>
              <a:t>хроническое прогрессирующее </a:t>
            </a:r>
            <a:r>
              <a:rPr lang="ru-RU" dirty="0" err="1"/>
              <a:t>антропонозное</a:t>
            </a:r>
            <a:r>
              <a:rPr lang="ru-RU" dirty="0"/>
              <a:t> заболевание</a:t>
            </a:r>
            <a:r>
              <a:rPr lang="en" dirty="0"/>
              <a:t> </a:t>
            </a:r>
            <a:r>
              <a:rPr lang="en" sz="2100" dirty="0">
                <a:solidFill>
                  <a:schemeClr val="accent3"/>
                </a:solidFill>
              </a:rPr>
              <a:t>&lt;/p&gt;</a:t>
            </a:r>
            <a:endParaRPr dirty="0"/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r>
              <a:rPr lang="ru-RU" dirty="0"/>
              <a:t>Поражает лимфоциты, приводит к </a:t>
            </a:r>
            <a:r>
              <a:rPr lang="ru-RU" b="1" dirty="0"/>
              <a:t>синдрому приобретённого иммунодефицита (СПИД)</a:t>
            </a:r>
            <a:r>
              <a:rPr lang="en" dirty="0"/>
              <a:t>.</a:t>
            </a:r>
            <a:endParaRPr dirty="0"/>
          </a:p>
        </p:txBody>
      </p:sp>
      <p:pic>
        <p:nvPicPr>
          <p:cNvPr id="3" name="Рисунок 2" descr="Изображение выглядит как цветок, Фрактальные картин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079848-EB34-F2A8-A66E-4F3490C0C6D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285" y="2283270"/>
            <a:ext cx="3431265" cy="25734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"/>
          <p:cNvSpPr txBox="1">
            <a:spLocks noGrp="1"/>
          </p:cNvSpPr>
          <p:nvPr>
            <p:ph type="title"/>
          </p:nvPr>
        </p:nvSpPr>
        <p:spPr>
          <a:xfrm>
            <a:off x="994425" y="361575"/>
            <a:ext cx="1020471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ВИЧ ОТКРЫТ В </a:t>
            </a:r>
            <a:r>
              <a:rPr lang="ru-RU" sz="6000" dirty="0">
                <a:solidFill>
                  <a:schemeClr val="accent1"/>
                </a:solidFill>
              </a:rPr>
              <a:t>1983</a:t>
            </a:r>
            <a:r>
              <a:rPr lang="ru-RU" sz="6000" dirty="0"/>
              <a:t> </a:t>
            </a:r>
            <a:r>
              <a:rPr lang="ru-RU" dirty="0"/>
              <a:t>ГОДУ УЧЁНЫМИ: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25" name="Google Shape;425;p27"/>
          <p:cNvSpPr txBox="1">
            <a:spLocks noGrp="1"/>
          </p:cNvSpPr>
          <p:nvPr>
            <p:ph type="body" idx="2"/>
          </p:nvPr>
        </p:nvSpPr>
        <p:spPr>
          <a:xfrm>
            <a:off x="6679275" y="5346126"/>
            <a:ext cx="4154400" cy="49897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Роберт Галло (США)</a:t>
            </a:r>
            <a:endParaRPr dirty="0"/>
          </a:p>
        </p:txBody>
      </p:sp>
      <p:sp>
        <p:nvSpPr>
          <p:cNvPr id="426" name="Google Shape;426;p27"/>
          <p:cNvSpPr txBox="1">
            <a:spLocks noGrp="1"/>
          </p:cNvSpPr>
          <p:nvPr>
            <p:ph type="body" idx="1"/>
          </p:nvPr>
        </p:nvSpPr>
        <p:spPr>
          <a:xfrm>
            <a:off x="1315075" y="5359651"/>
            <a:ext cx="4154400" cy="49897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Люк Монтанье (Франция)</a:t>
            </a:r>
            <a:endParaRPr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D2BF1C0-EE26-F6FD-F2DC-11D5C871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20" y="2300429"/>
            <a:ext cx="4012697" cy="22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F135653B-D03A-D422-A493-4CFAB8F3B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79" y="2300429"/>
            <a:ext cx="4012696" cy="22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body" idx="1"/>
          </p:nvPr>
        </p:nvSpPr>
        <p:spPr>
          <a:xfrm>
            <a:off x="1653300" y="4052850"/>
            <a:ext cx="8894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100" dirty="0">
                <a:solidFill>
                  <a:schemeClr val="accent1"/>
                </a:solidFill>
              </a:rPr>
              <a:t>&lt;p&gt;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ru-RU" sz="2100" dirty="0">
                <a:solidFill>
                  <a:schemeClr val="accent3"/>
                </a:solidFill>
              </a:rPr>
              <a:t>Классификация: </a:t>
            </a:r>
            <a:r>
              <a:rPr lang="ru-RU" sz="2100" dirty="0">
                <a:solidFill>
                  <a:schemeClr val="tx1"/>
                </a:solidFill>
              </a:rPr>
              <a:t>семейство</a:t>
            </a:r>
            <a:r>
              <a:rPr lang="ru-RU" sz="2100" dirty="0">
                <a:solidFill>
                  <a:schemeClr val="accent3"/>
                </a:solidFill>
              </a:rPr>
              <a:t> </a:t>
            </a:r>
            <a:r>
              <a:rPr lang="ru-RU" sz="2100" dirty="0" err="1">
                <a:solidFill>
                  <a:schemeClr val="accent3"/>
                </a:solidFill>
              </a:rPr>
              <a:t>Retroviridae</a:t>
            </a:r>
            <a:r>
              <a:rPr lang="ru-RU" sz="2100" dirty="0">
                <a:solidFill>
                  <a:schemeClr val="tx1"/>
                </a:solidFill>
              </a:rPr>
              <a:t>, род </a:t>
            </a:r>
            <a:r>
              <a:rPr lang="ru-RU" sz="2100" dirty="0" err="1">
                <a:solidFill>
                  <a:schemeClr val="accent3"/>
                </a:solidFill>
              </a:rPr>
              <a:t>Lentivirus</a:t>
            </a:r>
            <a:r>
              <a:rPr lang="ru-RU" sz="2100" dirty="0">
                <a:solidFill>
                  <a:schemeClr val="tx1"/>
                </a:solidFill>
              </a:rPr>
              <a:t>, два типа — </a:t>
            </a:r>
            <a:r>
              <a:rPr lang="ru-RU" sz="2100" dirty="0">
                <a:solidFill>
                  <a:schemeClr val="accent3"/>
                </a:solidFill>
              </a:rPr>
              <a:t>ВИЧ-1 (распространённый) </a:t>
            </a:r>
            <a:r>
              <a:rPr lang="ru-RU" sz="2100" dirty="0">
                <a:solidFill>
                  <a:schemeClr val="tx1"/>
                </a:solidFill>
              </a:rPr>
              <a:t>и</a:t>
            </a:r>
            <a:r>
              <a:rPr lang="ru-RU" sz="2100" dirty="0">
                <a:solidFill>
                  <a:schemeClr val="accent3"/>
                </a:solidFill>
              </a:rPr>
              <a:t> ВИЧ-2</a:t>
            </a:r>
            <a:r>
              <a:rPr lang="en" dirty="0"/>
              <a:t> </a:t>
            </a:r>
            <a:r>
              <a:rPr lang="en" sz="2100" dirty="0">
                <a:solidFill>
                  <a:schemeClr val="accent1"/>
                </a:solidFill>
              </a:rPr>
              <a:t>&lt;/p&gt;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506900" y="2041675"/>
            <a:ext cx="7345500" cy="157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00" dirty="0"/>
              <a:t>ТАКСОНОМИЯ И</a:t>
            </a:r>
            <a:r>
              <a:rPr lang="en" sz="5800" dirty="0"/>
              <a:t> </a:t>
            </a:r>
            <a:r>
              <a:rPr lang="ru-RU" sz="5800" dirty="0"/>
              <a:t>ТИПЫ</a:t>
            </a:r>
            <a:r>
              <a:rPr lang="en" sz="5800" dirty="0"/>
              <a:t> </a:t>
            </a:r>
            <a:r>
              <a:rPr lang="ru-RU" sz="6800" dirty="0">
                <a:solidFill>
                  <a:schemeClr val="accent1"/>
                </a:solidFill>
              </a:rPr>
              <a:t>ВИЧ</a:t>
            </a:r>
            <a:endParaRPr sz="5800" dirty="0"/>
          </a:p>
        </p:txBody>
      </p:sp>
      <p:sp>
        <p:nvSpPr>
          <p:cNvPr id="412" name="Google Shape;412;p25"/>
          <p:cNvSpPr/>
          <p:nvPr/>
        </p:nvSpPr>
        <p:spPr>
          <a:xfrm>
            <a:off x="1663550" y="2130577"/>
            <a:ext cx="1627849" cy="1486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1"/>
                </a:solidFill>
                <a:latin typeface="Roboto Mono"/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568000" y="593375"/>
            <a:ext cx="10352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СТРОЕНИЕ</a:t>
            </a:r>
            <a:r>
              <a:rPr lang="en" dirty="0"/>
              <a:t> </a:t>
            </a:r>
            <a:r>
              <a:rPr lang="ru-RU" sz="6000" dirty="0">
                <a:solidFill>
                  <a:schemeClr val="accent2"/>
                </a:solidFill>
              </a:rPr>
              <a:t>ВИРИОНА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571" name="Google Shape;571;p39"/>
          <p:cNvSpPr txBox="1">
            <a:spLocks noGrp="1"/>
          </p:cNvSpPr>
          <p:nvPr>
            <p:ph type="subTitle" idx="1"/>
          </p:nvPr>
        </p:nvSpPr>
        <p:spPr>
          <a:xfrm>
            <a:off x="8454700" y="2415775"/>
            <a:ext cx="32310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Форма и размер</a:t>
            </a:r>
            <a:endParaRPr dirty="0"/>
          </a:p>
        </p:txBody>
      </p:sp>
      <p:sp>
        <p:nvSpPr>
          <p:cNvPr id="785" name="Google Shape;785;p39"/>
          <p:cNvSpPr txBox="1">
            <a:spLocks noGrp="1"/>
          </p:cNvSpPr>
          <p:nvPr>
            <p:ph type="body" idx="3"/>
          </p:nvPr>
        </p:nvSpPr>
        <p:spPr>
          <a:xfrm>
            <a:off x="8454700" y="2851775"/>
            <a:ext cx="32310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Имеет сферическую форму и очень мал – около 100-120 нанометров в диаметре (в тысячи раз меньше клетки).</a:t>
            </a:r>
            <a:endParaRPr dirty="0"/>
          </a:p>
        </p:txBody>
      </p:sp>
      <p:sp>
        <p:nvSpPr>
          <p:cNvPr id="786" name="Google Shape;786;p39"/>
          <p:cNvSpPr txBox="1">
            <a:spLocks noGrp="1"/>
          </p:cNvSpPr>
          <p:nvPr>
            <p:ph type="body" idx="4"/>
          </p:nvPr>
        </p:nvSpPr>
        <p:spPr>
          <a:xfrm>
            <a:off x="8454700" y="3823948"/>
            <a:ext cx="3231000" cy="87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Внешняя оболочка вируса — это </a:t>
            </a:r>
            <a:r>
              <a:rPr lang="ru-RU" dirty="0" err="1">
                <a:solidFill>
                  <a:schemeClr val="accent3"/>
                </a:solidFill>
              </a:rPr>
              <a:t>суперкапсид</a:t>
            </a:r>
            <a:r>
              <a:rPr lang="ru-RU" dirty="0"/>
              <a:t>. Он образован </a:t>
            </a:r>
            <a:r>
              <a:rPr lang="ru-RU" dirty="0">
                <a:solidFill>
                  <a:schemeClr val="accent3"/>
                </a:solidFill>
              </a:rPr>
              <a:t>липидной мембраной</a:t>
            </a:r>
            <a:r>
              <a:rPr lang="ru-RU" dirty="0"/>
              <a:t>, которую вирус «заимствует» у клетки-хозяина при выходе. Это делает вирус уязвимым во внешней среде.</a:t>
            </a:r>
            <a:endParaRPr lang="en-US" dirty="0"/>
          </a:p>
        </p:txBody>
      </p:sp>
      <p:pic>
        <p:nvPicPr>
          <p:cNvPr id="5" name="Рисунок 4" descr="Изображение выглядит как текст, снимок экрана, круг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4E2CC2-7B2F-9E61-2093-6E8A6FFFF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0" y="2234928"/>
            <a:ext cx="7467219" cy="34998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506900" y="2041675"/>
            <a:ext cx="7345500" cy="157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00" cap="all" dirty="0"/>
              <a:t>Белки </a:t>
            </a:r>
            <a:r>
              <a:rPr lang="ru-RU" sz="5800" cap="all" dirty="0" err="1"/>
              <a:t>суперкапсида</a:t>
            </a:r>
            <a:r>
              <a:rPr lang="ru-RU" sz="5800" cap="all" dirty="0"/>
              <a:t>: </a:t>
            </a:r>
            <a:r>
              <a:rPr lang="ru-RU" sz="5800" cap="all" dirty="0">
                <a:solidFill>
                  <a:schemeClr val="accent3"/>
                </a:solidFill>
              </a:rPr>
              <a:t>ключ к заражению</a:t>
            </a:r>
          </a:p>
        </p:txBody>
      </p:sp>
      <p:sp>
        <p:nvSpPr>
          <p:cNvPr id="412" name="Google Shape;412;p25"/>
          <p:cNvSpPr/>
          <p:nvPr/>
        </p:nvSpPr>
        <p:spPr>
          <a:xfrm>
            <a:off x="1663550" y="2130577"/>
            <a:ext cx="1627849" cy="1486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3"/>
                </a:solidFill>
                <a:latin typeface="Roboto Mono"/>
              </a:rPr>
              <a:t>0</a:t>
            </a:r>
            <a:r>
              <a:rPr lang="ru-RU" b="1" i="0" dirty="0">
                <a:ln>
                  <a:noFill/>
                </a:ln>
                <a:solidFill>
                  <a:schemeClr val="accent3"/>
                </a:solidFill>
                <a:latin typeface="Roboto Mono"/>
              </a:rPr>
              <a:t>2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25753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"/>
          <p:cNvSpPr txBox="1">
            <a:spLocks noGrp="1"/>
          </p:cNvSpPr>
          <p:nvPr>
            <p:ph type="title"/>
          </p:nvPr>
        </p:nvSpPr>
        <p:spPr>
          <a:xfrm>
            <a:off x="1201000" y="7983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ГЛИКОПРОТЕИН</a:t>
            </a:r>
            <a:r>
              <a:rPr lang="en" dirty="0"/>
              <a:t> </a:t>
            </a:r>
            <a:r>
              <a:rPr lang="en-US" sz="6000" dirty="0">
                <a:solidFill>
                  <a:schemeClr val="accent3"/>
                </a:solidFill>
              </a:rPr>
              <a:t>gp120</a:t>
            </a:r>
            <a:endParaRPr sz="6000" dirty="0">
              <a:solidFill>
                <a:schemeClr val="accent3"/>
              </a:solidFill>
            </a:endParaRPr>
          </a:p>
        </p:txBody>
      </p:sp>
      <p:sp>
        <p:nvSpPr>
          <p:cNvPr id="418" name="Google Shape;418;p26"/>
          <p:cNvSpPr txBox="1">
            <a:spLocks noGrp="1"/>
          </p:cNvSpPr>
          <p:nvPr>
            <p:ph type="subTitle" idx="1"/>
          </p:nvPr>
        </p:nvSpPr>
        <p:spPr>
          <a:xfrm>
            <a:off x="1201000" y="1848100"/>
            <a:ext cx="8875688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b="0" dirty="0">
                <a:solidFill>
                  <a:schemeClr val="accent3"/>
                </a:solidFill>
              </a:rPr>
              <a:t>&lt;p&gt;</a:t>
            </a:r>
            <a:r>
              <a:rPr lang="en" b="0" dirty="0"/>
              <a:t> </a:t>
            </a:r>
            <a:r>
              <a:rPr lang="ru-RU" b="0" dirty="0"/>
              <a:t>Он узнает и связывается с главным рецептором на поверхности нашей иммунной клетки — белком CD4</a:t>
            </a:r>
            <a:r>
              <a:rPr lang="en" b="0" dirty="0"/>
              <a:t>. </a:t>
            </a:r>
            <a:r>
              <a:rPr lang="en" b="0" dirty="0">
                <a:solidFill>
                  <a:schemeClr val="accent3"/>
                </a:solidFill>
              </a:rPr>
              <a:t>&lt;/p&gt;</a:t>
            </a:r>
            <a:endParaRPr b="0" dirty="0">
              <a:solidFill>
                <a:schemeClr val="accent3"/>
              </a:solidFill>
            </a:endParaRPr>
          </a:p>
        </p:txBody>
      </p:sp>
      <p:sp>
        <p:nvSpPr>
          <p:cNvPr id="2" name="Google Shape;417;p26">
            <a:extLst>
              <a:ext uri="{FF2B5EF4-FFF2-40B4-BE49-F238E27FC236}">
                <a16:creationId xmlns:a16="http://schemas.microsoft.com/office/drawing/2014/main" id="{ED50CA5B-C300-3192-8DF4-F48964E57273}"/>
              </a:ext>
            </a:extLst>
          </p:cNvPr>
          <p:cNvSpPr txBox="1">
            <a:spLocks/>
          </p:cNvSpPr>
          <p:nvPr/>
        </p:nvSpPr>
        <p:spPr>
          <a:xfrm>
            <a:off x="1201000" y="2761212"/>
            <a:ext cx="779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ru-RU" dirty="0"/>
              <a:t>ГЛИКОПРОТЕИН </a:t>
            </a:r>
            <a:r>
              <a:rPr lang="en-US" sz="6000" dirty="0" err="1">
                <a:solidFill>
                  <a:schemeClr val="accent3"/>
                </a:solidFill>
              </a:rPr>
              <a:t>gp</a:t>
            </a:r>
            <a:r>
              <a:rPr lang="ru-RU" sz="6000" dirty="0">
                <a:solidFill>
                  <a:schemeClr val="accent3"/>
                </a:solidFill>
              </a:rPr>
              <a:t>41</a:t>
            </a:r>
            <a:endParaRPr lang="en-US" sz="6000" dirty="0">
              <a:solidFill>
                <a:schemeClr val="accent3"/>
              </a:solidFill>
            </a:endParaRPr>
          </a:p>
        </p:txBody>
      </p:sp>
      <p:sp>
        <p:nvSpPr>
          <p:cNvPr id="3" name="Google Shape;418;p26">
            <a:extLst>
              <a:ext uri="{FF2B5EF4-FFF2-40B4-BE49-F238E27FC236}">
                <a16:creationId xmlns:a16="http://schemas.microsoft.com/office/drawing/2014/main" id="{D8AE01F0-91ED-F6A0-49D9-6EF4D66202B1}"/>
              </a:ext>
            </a:extLst>
          </p:cNvPr>
          <p:cNvSpPr txBox="1">
            <a:spLocks/>
          </p:cNvSpPr>
          <p:nvPr/>
        </p:nvSpPr>
        <p:spPr>
          <a:xfrm>
            <a:off x="1201000" y="3811012"/>
            <a:ext cx="904028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100"/>
              <a:buFont typeface="Roboto Mono"/>
              <a:buNone/>
              <a:defRPr sz="2100" b="1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indent="0">
              <a:spcAft>
                <a:spcPts val="2100"/>
              </a:spcAft>
            </a:pPr>
            <a:r>
              <a:rPr lang="ru-RU" b="0" dirty="0">
                <a:solidFill>
                  <a:schemeClr val="accent3"/>
                </a:solidFill>
              </a:rPr>
              <a:t>&lt;p&gt;</a:t>
            </a:r>
            <a:r>
              <a:rPr lang="ru-RU" b="0" dirty="0"/>
              <a:t> После связывания резко изменяет свою форму, обеспечивая слияние мембраны вируса и мембраны клетки. Это позволяет вирусу проникнуть внутрь. </a:t>
            </a:r>
            <a:r>
              <a:rPr lang="ru-RU" b="0" dirty="0">
                <a:solidFill>
                  <a:schemeClr val="accent3"/>
                </a:solidFill>
              </a:rPr>
              <a:t>&lt;/p&gt;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506900" y="2041675"/>
            <a:ext cx="7345500" cy="157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00" dirty="0"/>
              <a:t>ВНУТРЕННЯЯ СТРУКТУРА И ГЕНОМ</a:t>
            </a:r>
          </a:p>
        </p:txBody>
      </p:sp>
      <p:sp>
        <p:nvSpPr>
          <p:cNvPr id="412" name="Google Shape;412;p25"/>
          <p:cNvSpPr/>
          <p:nvPr/>
        </p:nvSpPr>
        <p:spPr>
          <a:xfrm>
            <a:off x="1663550" y="2130577"/>
            <a:ext cx="1627849" cy="1486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1"/>
                </a:solidFill>
                <a:latin typeface="Roboto Mono"/>
              </a:rPr>
              <a:t>0</a:t>
            </a:r>
            <a:r>
              <a:rPr lang="ru-RU" b="1" i="0" dirty="0">
                <a:ln>
                  <a:noFill/>
                </a:ln>
                <a:solidFill>
                  <a:schemeClr val="accent1"/>
                </a:solidFill>
                <a:latin typeface="Roboto Mono"/>
              </a:rPr>
              <a:t>3</a:t>
            </a:r>
            <a:endParaRPr b="1" i="0" dirty="0">
              <a:ln>
                <a:noFill/>
              </a:ln>
              <a:solidFill>
                <a:schemeClr val="accent1"/>
              </a:solidFill>
              <a:latin typeface="Roboto Mono"/>
            </a:endParaRPr>
          </a:p>
        </p:txBody>
      </p:sp>
      <p:sp>
        <p:nvSpPr>
          <p:cNvPr id="4" name="Google Shape;410;p25">
            <a:extLst>
              <a:ext uri="{FF2B5EF4-FFF2-40B4-BE49-F238E27FC236}">
                <a16:creationId xmlns:a16="http://schemas.microsoft.com/office/drawing/2014/main" id="{F3BF6ED6-DEF8-3A5A-8869-0106484564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48800" y="4354602"/>
            <a:ext cx="8894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100" dirty="0">
                <a:solidFill>
                  <a:schemeClr val="accent1"/>
                </a:solidFill>
              </a:rPr>
              <a:t>&lt;p&gt;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ru-RU" sz="2100" dirty="0">
                <a:solidFill>
                  <a:schemeClr val="accent3"/>
                </a:solidFill>
              </a:rPr>
              <a:t>Обратная транскриптаза – РНК в ДНК</a:t>
            </a:r>
            <a:br>
              <a:rPr lang="ru-RU" sz="2100" dirty="0">
                <a:solidFill>
                  <a:schemeClr val="accent3"/>
                </a:solidFill>
              </a:rPr>
            </a:br>
            <a:r>
              <a:rPr lang="ru-RU" sz="2100" dirty="0" err="1">
                <a:solidFill>
                  <a:schemeClr val="accent3"/>
                </a:solidFill>
              </a:rPr>
              <a:t>Интеграза</a:t>
            </a:r>
            <a:r>
              <a:rPr lang="ru-RU" sz="2100" dirty="0">
                <a:solidFill>
                  <a:schemeClr val="accent3"/>
                </a:solidFill>
              </a:rPr>
              <a:t> – ДНК в геном</a:t>
            </a:r>
            <a:br>
              <a:rPr lang="ru-RU" sz="2100" dirty="0">
                <a:solidFill>
                  <a:schemeClr val="accent3"/>
                </a:solidFill>
              </a:rPr>
            </a:br>
            <a:r>
              <a:rPr lang="ru-RU" sz="2100" dirty="0">
                <a:solidFill>
                  <a:schemeClr val="accent3"/>
                </a:solidFill>
              </a:rPr>
              <a:t>Протеаза – нарезка крупных вирусных белков </a:t>
            </a:r>
            <a:r>
              <a:rPr lang="en" sz="2100" dirty="0">
                <a:solidFill>
                  <a:schemeClr val="accent1"/>
                </a:solidFill>
              </a:rPr>
              <a:t>&lt;/p&gt;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6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3506900" y="2041675"/>
            <a:ext cx="7345500" cy="157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800" cap="all" dirty="0"/>
              <a:t>КЛЕТКИ-</a:t>
            </a:r>
            <a:r>
              <a:rPr lang="ru-RU" sz="5800" cap="all" dirty="0">
                <a:solidFill>
                  <a:schemeClr val="accent3"/>
                </a:solidFill>
              </a:rPr>
              <a:t>МИШЕНИ</a:t>
            </a:r>
          </a:p>
        </p:txBody>
      </p:sp>
      <p:sp>
        <p:nvSpPr>
          <p:cNvPr id="412" name="Google Shape;412;p25"/>
          <p:cNvSpPr/>
          <p:nvPr/>
        </p:nvSpPr>
        <p:spPr>
          <a:xfrm>
            <a:off x="1663550" y="2130577"/>
            <a:ext cx="1627849" cy="14860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3"/>
                </a:solidFill>
                <a:latin typeface="Roboto Mono"/>
              </a:rPr>
              <a:t>0</a:t>
            </a:r>
            <a:r>
              <a:rPr lang="ru-RU" b="1" i="0" dirty="0">
                <a:ln>
                  <a:noFill/>
                </a:ln>
                <a:solidFill>
                  <a:schemeClr val="accent3"/>
                </a:solidFill>
                <a:latin typeface="Roboto Mono"/>
              </a:rPr>
              <a:t>4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Roboto Mono"/>
            </a:endParaRPr>
          </a:p>
        </p:txBody>
      </p:sp>
      <p:sp>
        <p:nvSpPr>
          <p:cNvPr id="2" name="Google Shape;410;p25">
            <a:extLst>
              <a:ext uri="{FF2B5EF4-FFF2-40B4-BE49-F238E27FC236}">
                <a16:creationId xmlns:a16="http://schemas.microsoft.com/office/drawing/2014/main" id="{D51A63D6-2755-90FF-3CD5-51F2BFB59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53300" y="3616675"/>
            <a:ext cx="9346932" cy="11996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100" dirty="0">
                <a:solidFill>
                  <a:schemeClr val="accent1"/>
                </a:solidFill>
              </a:rPr>
              <a:t>&lt;p&gt;</a:t>
            </a:r>
            <a:r>
              <a:rPr lang="en" sz="2100" dirty="0">
                <a:solidFill>
                  <a:schemeClr val="accent3"/>
                </a:solidFill>
              </a:rPr>
              <a:t> </a:t>
            </a:r>
            <a:r>
              <a:rPr lang="ru-RU" sz="2100" dirty="0">
                <a:solidFill>
                  <a:schemeClr val="accent3"/>
                </a:solidFill>
              </a:rPr>
              <a:t>Мишени:</a:t>
            </a:r>
            <a:br>
              <a:rPr lang="ru-RU" sz="2100" dirty="0">
                <a:solidFill>
                  <a:schemeClr val="accent3"/>
                </a:solidFill>
              </a:rPr>
            </a:br>
            <a:r>
              <a:rPr lang="ru-RU" sz="2100" dirty="0">
                <a:solidFill>
                  <a:schemeClr val="tx1"/>
                </a:solidFill>
              </a:rPr>
              <a:t>-</a:t>
            </a:r>
            <a:r>
              <a:rPr lang="ru-RU" sz="2100" dirty="0">
                <a:solidFill>
                  <a:schemeClr val="accent3"/>
                </a:solidFill>
              </a:rPr>
              <a:t> Т-лимфоциты, несущие на своей поверхности рецептор CD4+</a:t>
            </a:r>
            <a:r>
              <a:rPr lang="en" dirty="0"/>
              <a:t> </a:t>
            </a:r>
            <a:br>
              <a:rPr lang="ru-RU" dirty="0"/>
            </a:br>
            <a:r>
              <a:rPr lang="ru-RU" dirty="0"/>
              <a:t>- </a:t>
            </a:r>
            <a:r>
              <a:rPr lang="ru-RU" dirty="0">
                <a:solidFill>
                  <a:schemeClr val="accent3"/>
                </a:solidFill>
              </a:rPr>
              <a:t>моноциты, макрофаги, дендритные клетки и клетки </a:t>
            </a:r>
            <a:r>
              <a:rPr lang="ru-RU" dirty="0" err="1">
                <a:solidFill>
                  <a:schemeClr val="accent3"/>
                </a:solidFill>
              </a:rPr>
              <a:t>микроглии</a:t>
            </a:r>
            <a:r>
              <a:rPr lang="ru-RU" dirty="0">
                <a:solidFill>
                  <a:schemeClr val="accent3"/>
                </a:solidFill>
              </a:rPr>
              <a:t> в мозге </a:t>
            </a:r>
            <a:r>
              <a:rPr lang="en" sz="2100" dirty="0">
                <a:solidFill>
                  <a:schemeClr val="accent1"/>
                </a:solidFill>
              </a:rPr>
              <a:t>&lt;/p&gt;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95370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FFFFF"/>
      </a:dk1>
      <a:lt1>
        <a:srgbClr val="16242F"/>
      </a:lt1>
      <a:dk2>
        <a:srgbClr val="FFFFFF"/>
      </a:dk2>
      <a:lt2>
        <a:srgbClr val="1F3240"/>
      </a:lt2>
      <a:accent1>
        <a:srgbClr val="EB8FD8"/>
      </a:accent1>
      <a:accent2>
        <a:srgbClr val="BA94E9"/>
      </a:accent2>
      <a:accent3>
        <a:srgbClr val="B9D4B4"/>
      </a:accent3>
      <a:accent4>
        <a:srgbClr val="F46659"/>
      </a:accent4>
      <a:accent5>
        <a:srgbClr val="FFBC3E"/>
      </a:accent5>
      <a:accent6>
        <a:srgbClr val="1CC549"/>
      </a:accent6>
      <a:hlink>
        <a:srgbClr val="EB8F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Широкоэкранный</PresentationFormat>
  <Paragraphs>66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Aldrich</vt:lpstr>
      <vt:lpstr>Roboto Mono</vt:lpstr>
      <vt:lpstr>Abril Fatface</vt:lpstr>
      <vt:lpstr>Calibri</vt:lpstr>
      <vt:lpstr>Roboto Mono SemiBold</vt:lpstr>
      <vt:lpstr>Roboto</vt:lpstr>
      <vt:lpstr>SlidesMania</vt:lpstr>
      <vt:lpstr>ВИРУС ИММУНОДИФИЦИТА ЧЕЛОВЕКА.</vt:lpstr>
      <vt:lpstr>ВИЧ это…</vt:lpstr>
      <vt:lpstr>ВИЧ ОТКРЫТ В 1983 ГОДУ УЧЁНЫМИ:</vt:lpstr>
      <vt:lpstr>ТАКСОНОМИЯ И ТИПЫ ВИЧ</vt:lpstr>
      <vt:lpstr>СТРОЕНИЕ ВИРИОНА</vt:lpstr>
      <vt:lpstr>Белки суперкапсида: ключ к заражению</vt:lpstr>
      <vt:lpstr>ГЛИКОПРОТЕИН gp120</vt:lpstr>
      <vt:lpstr>ВНУТРЕННЯЯ СТРУКТУРА И ГЕНОМ</vt:lpstr>
      <vt:lpstr>КЛЕТКИ-МИШЕНИ</vt:lpstr>
      <vt:lpstr>06</vt:lpstr>
      <vt:lpstr>06</vt:lpstr>
      <vt:lpstr>ПАТОГЕНЕЗ И СТАДИИ ИНФЕКЦИИ</vt:lpstr>
      <vt:lpstr>Стадии развития ВИЧ:</vt:lpstr>
      <vt:lpstr>Точки приложения терапии:</vt:lpstr>
      <vt:lpstr>1. ВИЧ — сложно устроенный ретровирус, имеющий уникальные ферменты (обратную транскриптазу, интегразу, протеазу).  2. Его главное оружие — белки суперкапсида gp120 и gp41, обеспечивающие точное попадание в клетки иммунной системы, несущие рецептор CD4.  3. Способность встраивать свою ДНК в геном хозяина и «прятаться» в клетках делает инфекцию пожизненной.  4. Детальное изучение структуры и цикла репликации ВИЧ позволило создать эффективную антиретровирусную терапию, которая блокирует вирус на разных этапах его жизни.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cp:revision>2</cp:revision>
  <dcterms:modified xsi:type="dcterms:W3CDTF">2025-12-18T17:39:11Z</dcterms:modified>
</cp:coreProperties>
</file>